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0" r:id="rId3"/>
    <p:sldId id="285" r:id="rId4"/>
    <p:sldId id="290" r:id="rId5"/>
    <p:sldId id="286" r:id="rId6"/>
    <p:sldId id="288" r:id="rId7"/>
    <p:sldId id="284" r:id="rId8"/>
    <p:sldId id="289"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9563"/>
    <a:srgbClr val="185158"/>
    <a:srgbClr val="70CBC6"/>
    <a:srgbClr val="B6A67C"/>
    <a:srgbClr val="380003"/>
    <a:srgbClr val="6B2C63"/>
    <a:srgbClr val="929E0C"/>
    <a:srgbClr val="86593A"/>
    <a:srgbClr val="37536D"/>
    <a:srgbClr val="2437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p:cViewPr>
        <p:scale>
          <a:sx n="140" d="100"/>
          <a:sy n="140" d="100"/>
        </p:scale>
        <p:origin x="444" y="-11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FC09D-50FB-4126-ACC6-C42A23ACD400}" type="datetimeFigureOut">
              <a:rPr lang="fr-FR" smtClean="0"/>
              <a:t>21/06/2020</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A245D-EB42-4988-B5D0-5366D3E7A350}" type="slidenum">
              <a:rPr lang="fr-FR" smtClean="0"/>
              <a:t>‹N°›</a:t>
            </a:fld>
            <a:endParaRPr lang="fr-FR" dirty="0"/>
          </a:p>
        </p:txBody>
      </p:sp>
    </p:spTree>
    <p:extLst>
      <p:ext uri="{BB962C8B-B14F-4D97-AF65-F5344CB8AC3E}">
        <p14:creationId xmlns:p14="http://schemas.microsoft.com/office/powerpoint/2010/main" val="39278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2A245D-EB42-4988-B5D0-5366D3E7A350}" type="slidenum">
              <a:rPr lang="fr-FR" smtClean="0"/>
              <a:t>2</a:t>
            </a:fld>
            <a:endParaRPr lang="fr-FR" dirty="0"/>
          </a:p>
        </p:txBody>
      </p:sp>
    </p:spTree>
    <p:extLst>
      <p:ext uri="{BB962C8B-B14F-4D97-AF65-F5344CB8AC3E}">
        <p14:creationId xmlns:p14="http://schemas.microsoft.com/office/powerpoint/2010/main" val="419678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21/06/2020</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21/06/2020</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isg.fr/masters-science/formation/mba-food-tech-branding" TargetMode="External"/><Relationship Id="rId5" Type="http://schemas.microsoft.com/office/2007/relationships/hdphoto" Target="../media/hdphoto3.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leclub.moichef.fr/demander-un-acces" TargetMode="External"/><Relationship Id="rId5" Type="http://schemas.openxmlformats.org/officeDocument/2006/relationships/image" Target="../media/image20.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hyperlink" Target="mailto:mmignet@arinc.fr"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ysages du Pays Basque - ONVQF.over-blog.com">
            <a:extLst>
              <a:ext uri="{FF2B5EF4-FFF2-40B4-BE49-F238E27FC236}">
                <a16:creationId xmlns:a16="http://schemas.microsoft.com/office/drawing/2014/main" id="{8B44918F-D57B-4BAA-BF10-0729C27087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16" r="4015"/>
          <a:stretch/>
        </p:blipFill>
        <p:spPr bwMode="auto">
          <a:xfrm>
            <a:off x="0" y="0"/>
            <a:ext cx="9144000" cy="683061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615168" y="2564904"/>
            <a:ext cx="4506331" cy="2000548"/>
          </a:xfrm>
          <a:prstGeom prst="rect">
            <a:avLst/>
          </a:prstGeom>
          <a:noFill/>
          <a:effectLst>
            <a:outerShdw blurRad="50800" dist="88900" dir="2700000" algn="tl" rotWithShape="0">
              <a:prstClr val="black">
                <a:alpha val="40000"/>
              </a:prstClr>
            </a:outerShdw>
          </a:effectLst>
        </p:spPr>
        <p:txBody>
          <a:bodyPr wrap="square" rtlCol="0">
            <a:spAutoFit/>
          </a:bodyPr>
          <a:lstStyle/>
          <a:p>
            <a:pPr algn="ctr"/>
            <a:r>
              <a:rPr lang="fr-FR" sz="3000" b="1" dirty="0">
                <a:solidFill>
                  <a:schemeClr val="bg1"/>
                </a:solidFill>
                <a:effectLst>
                  <a:outerShdw blurRad="38100" dist="38100" dir="2700000" algn="tl">
                    <a:srgbClr val="000000">
                      <a:alpha val="43137"/>
                    </a:srgbClr>
                  </a:outerShdw>
                </a:effectLst>
                <a:latin typeface="Caviar Dreams" panose="020B0402020204020504" pitchFamily="34" charset="0"/>
              </a:rPr>
              <a:t>Lettre</a:t>
            </a:r>
            <a:r>
              <a:rPr lang="fr-FR" sz="3000" dirty="0">
                <a:solidFill>
                  <a:schemeClr val="bg1"/>
                </a:solidFill>
                <a:effectLst>
                  <a:outerShdw blurRad="38100" dist="38100" dir="2700000" algn="tl">
                    <a:srgbClr val="000000">
                      <a:alpha val="43137"/>
                    </a:srgbClr>
                  </a:outerShdw>
                </a:effectLst>
                <a:latin typeface="Caviar Dreams" panose="020B0402020204020504" pitchFamily="34" charset="0"/>
              </a:rPr>
              <a:t> </a:t>
            </a:r>
          </a:p>
          <a:p>
            <a:pPr algn="ctr"/>
            <a:r>
              <a:rPr lang="fr-FR" sz="3000" b="1" dirty="0">
                <a:solidFill>
                  <a:schemeClr val="bg1"/>
                </a:solidFill>
                <a:effectLst>
                  <a:outerShdw blurRad="38100" dist="38100" dir="2700000" algn="tl">
                    <a:srgbClr val="000000">
                      <a:alpha val="43137"/>
                    </a:srgbClr>
                  </a:outerShdw>
                </a:effectLst>
                <a:latin typeface="Caviar Dreams" panose="020B0402020204020504" pitchFamily="34" charset="0"/>
              </a:rPr>
              <a:t>de la Chaîne France</a:t>
            </a:r>
          </a:p>
          <a:p>
            <a:pPr algn="ctr"/>
            <a:endParaRPr lang="fr-FR" sz="2500" i="1" dirty="0">
              <a:solidFill>
                <a:schemeClr val="bg1"/>
              </a:solidFill>
              <a:effectLst>
                <a:outerShdw blurRad="38100" dist="38100" dir="2700000" algn="tl">
                  <a:srgbClr val="000000">
                    <a:alpha val="43137"/>
                  </a:srgbClr>
                </a:outerShdw>
              </a:effectLst>
              <a:latin typeface="Garamond" panose="02020404030301010803" pitchFamily="18" charset="0"/>
            </a:endParaRPr>
          </a:p>
          <a:p>
            <a:pPr algn="ctr"/>
            <a:r>
              <a:rPr lang="fr-FR" sz="1700" i="1" dirty="0">
                <a:solidFill>
                  <a:schemeClr val="bg1"/>
                </a:solidFill>
                <a:effectLst>
                  <a:outerShdw blurRad="38100" dist="38100" dir="2700000" algn="tl">
                    <a:srgbClr val="000000">
                      <a:alpha val="43137"/>
                    </a:srgbClr>
                  </a:outerShdw>
                </a:effectLst>
                <a:latin typeface="Caviar Dreams" panose="020B0402020204020504" pitchFamily="34" charset="0"/>
              </a:rPr>
              <a:t>Numéro 3, juin 2020</a:t>
            </a:r>
          </a:p>
          <a:p>
            <a:pPr algn="ctr"/>
            <a:endParaRPr lang="fr-FR" dirty="0">
              <a:solidFill>
                <a:srgbClr val="002060"/>
              </a:solidFill>
            </a:endParaRPr>
          </a:p>
        </p:txBody>
      </p:sp>
      <p:sp>
        <p:nvSpPr>
          <p:cNvPr id="12" name="Rectangle 11"/>
          <p:cNvSpPr/>
          <p:nvPr/>
        </p:nvSpPr>
        <p:spPr>
          <a:xfrm>
            <a:off x="4218056" y="27384"/>
            <a:ext cx="353944" cy="6858000"/>
          </a:xfrm>
          <a:prstGeom prst="rect">
            <a:avLst/>
          </a:prstGeom>
          <a:solidFill>
            <a:schemeClr val="bg1">
              <a:lumMod val="95000"/>
              <a:alpha val="20000"/>
            </a:scheme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rot="16200000">
            <a:off x="1678469" y="3263062"/>
            <a:ext cx="5463897" cy="323165"/>
          </a:xfrm>
          <a:prstGeom prst="rect">
            <a:avLst/>
          </a:prstGeom>
          <a:noFill/>
        </p:spPr>
        <p:txBody>
          <a:bodyPr wrap="square" rtlCol="0">
            <a:spAutoFit/>
          </a:bodyPr>
          <a:lstStyle/>
          <a:p>
            <a:pPr algn="ctr"/>
            <a:r>
              <a:rPr lang="fr-FR" sz="1500" b="1" spc="100" dirty="0">
                <a:solidFill>
                  <a:srgbClr val="37536D"/>
                </a:solidFill>
                <a:latin typeface="Caviar Dreams" panose="020B0402020204020504" pitchFamily="34" charset="0"/>
              </a:rPr>
              <a:t>Lettre de la Chaîne France</a:t>
            </a:r>
            <a:endParaRPr lang="fr-FR" sz="1500" b="1" cap="small" spc="100" dirty="0">
              <a:solidFill>
                <a:srgbClr val="37536D"/>
              </a:solidFill>
              <a:latin typeface="Caviar Dreams" panose="020B0402020204020504" pitchFamily="34" charset="0"/>
            </a:endParaRPr>
          </a:p>
        </p:txBody>
      </p:sp>
      <p:sp>
        <p:nvSpPr>
          <p:cNvPr id="3" name="ZoneTexte 2">
            <a:extLst>
              <a:ext uri="{FF2B5EF4-FFF2-40B4-BE49-F238E27FC236}">
                <a16:creationId xmlns:a16="http://schemas.microsoft.com/office/drawing/2014/main" id="{C383874F-E83C-49F8-9DA6-60AE00153ED8}"/>
              </a:ext>
            </a:extLst>
          </p:cNvPr>
          <p:cNvSpPr txBox="1"/>
          <p:nvPr/>
        </p:nvSpPr>
        <p:spPr>
          <a:xfrm>
            <a:off x="4218055" y="6351131"/>
            <a:ext cx="376445" cy="200055"/>
          </a:xfrm>
          <a:prstGeom prst="rect">
            <a:avLst/>
          </a:prstGeom>
          <a:solidFill>
            <a:srgbClr val="507CA3"/>
          </a:solidFill>
        </p:spPr>
        <p:txBody>
          <a:bodyPr wrap="square" rtlCol="0">
            <a:spAutoFit/>
          </a:bodyPr>
          <a:lstStyle/>
          <a:p>
            <a:pPr algn="ctr"/>
            <a:r>
              <a:rPr lang="fr-FR" sz="700" b="1" dirty="0">
                <a:solidFill>
                  <a:schemeClr val="bg1"/>
                </a:solidFill>
                <a:latin typeface="Caviar Dreams" panose="020B0402020204020504" pitchFamily="34" charset="0"/>
              </a:rPr>
              <a:t>N° 3</a:t>
            </a:r>
          </a:p>
        </p:txBody>
      </p:sp>
      <p:sp>
        <p:nvSpPr>
          <p:cNvPr id="8" name="ZoneTexte 7"/>
          <p:cNvSpPr txBox="1"/>
          <p:nvPr/>
        </p:nvSpPr>
        <p:spPr>
          <a:xfrm>
            <a:off x="0" y="2584350"/>
            <a:ext cx="4218055" cy="1522404"/>
          </a:xfrm>
          <a:prstGeom prst="rect">
            <a:avLst/>
          </a:prstGeom>
          <a:noFill/>
        </p:spPr>
        <p:txBody>
          <a:bodyPr wrap="square" rtlCol="0">
            <a:spAutoFit/>
          </a:bodyPr>
          <a:lstStyle/>
          <a:p>
            <a:pPr algn="ctr">
              <a:lnSpc>
                <a:spcPts val="2300"/>
              </a:lnSpc>
            </a:pPr>
            <a:r>
              <a:rPr lang="en-US" sz="2500" spc="100" dirty="0">
                <a:solidFill>
                  <a:schemeClr val="bg1"/>
                </a:solidFill>
                <a:latin typeface="Bella Donna" panose="03000502030604030003" pitchFamily="66" charset="0"/>
              </a:rPr>
              <a:t>“ Etre Gastronome, </a:t>
            </a:r>
          </a:p>
          <a:p>
            <a:pPr algn="ctr">
              <a:lnSpc>
                <a:spcPts val="2300"/>
              </a:lnSpc>
            </a:pPr>
            <a:r>
              <a:rPr lang="en-US" sz="2500" spc="100" dirty="0">
                <a:solidFill>
                  <a:schemeClr val="bg1"/>
                </a:solidFill>
                <a:latin typeface="Bella Donna" panose="03000502030604030003" pitchFamily="66" charset="0"/>
              </a:rPr>
              <a:t>c’est chercher l’harmonie, </a:t>
            </a:r>
          </a:p>
          <a:p>
            <a:pPr algn="ctr">
              <a:lnSpc>
                <a:spcPts val="2300"/>
              </a:lnSpc>
            </a:pPr>
            <a:r>
              <a:rPr lang="en-US" sz="2500" spc="100" dirty="0">
                <a:solidFill>
                  <a:schemeClr val="bg1"/>
                </a:solidFill>
                <a:latin typeface="Bella Donna" panose="03000502030604030003" pitchFamily="66" charset="0"/>
              </a:rPr>
              <a:t>c’est aimer ce qui est beau et bon, </a:t>
            </a:r>
          </a:p>
          <a:p>
            <a:pPr algn="ctr">
              <a:lnSpc>
                <a:spcPts val="2300"/>
              </a:lnSpc>
            </a:pPr>
            <a:r>
              <a:rPr lang="en-US" sz="2500" spc="100" dirty="0">
                <a:solidFill>
                  <a:schemeClr val="bg1"/>
                </a:solidFill>
                <a:latin typeface="Bella Donna" panose="03000502030604030003" pitchFamily="66" charset="0"/>
              </a:rPr>
              <a:t>c’est être raffiné ”.</a:t>
            </a:r>
            <a:endParaRPr lang="en-US" sz="1200" i="1" dirty="0">
              <a:solidFill>
                <a:srgbClr val="929E0C"/>
              </a:solidFill>
              <a:latin typeface="Caviar Dreams" panose="020B0402020204020504" pitchFamily="34" charset="0"/>
            </a:endParaRPr>
          </a:p>
          <a:p>
            <a:pPr algn="ctr">
              <a:lnSpc>
                <a:spcPts val="2300"/>
              </a:lnSpc>
            </a:pPr>
            <a:r>
              <a:rPr lang="en-US" sz="1200" dirty="0">
                <a:solidFill>
                  <a:schemeClr val="bg1"/>
                </a:solidFill>
                <a:latin typeface="Caviar Dreams" panose="020B0402020204020504" pitchFamily="34" charset="0"/>
              </a:rPr>
              <a:t>Jean Valby, </a:t>
            </a:r>
            <a:r>
              <a:rPr lang="en-US" sz="1000" i="1" dirty="0">
                <a:solidFill>
                  <a:schemeClr val="bg1"/>
                </a:solidFill>
                <a:latin typeface="Caviar Dreams" panose="020B0402020204020504" pitchFamily="34" charset="0"/>
              </a:rPr>
              <a:t>Co-Créateur de la Chaîne</a:t>
            </a:r>
            <a:endParaRPr lang="fr-FR" sz="1000" i="1" dirty="0">
              <a:solidFill>
                <a:schemeClr val="bg1"/>
              </a:solidFill>
              <a:latin typeface="Caviar Dreams" panose="020B0402020204020504" pitchFamily="34" charset="0"/>
            </a:endParaRPr>
          </a:p>
        </p:txBody>
      </p:sp>
      <p:pic>
        <p:nvPicPr>
          <p:cNvPr id="19" name="Image 18">
            <a:extLst>
              <a:ext uri="{FF2B5EF4-FFF2-40B4-BE49-F238E27FC236}">
                <a16:creationId xmlns:a16="http://schemas.microsoft.com/office/drawing/2014/main" id="{B9CA21E2-62B8-403C-A893-4C49D8D81F8B}"/>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44694" y="97956"/>
            <a:ext cx="323165" cy="323165"/>
          </a:xfrm>
          <a:prstGeom prst="rect">
            <a:avLst/>
          </a:prstGeom>
          <a:effectLst/>
        </p:spPr>
      </p:pic>
      <p:pic>
        <p:nvPicPr>
          <p:cNvPr id="20" name="Image 19">
            <a:extLst>
              <a:ext uri="{FF2B5EF4-FFF2-40B4-BE49-F238E27FC236}">
                <a16:creationId xmlns:a16="http://schemas.microsoft.com/office/drawing/2014/main" id="{4E72C741-77B7-44C8-9FE3-E8559CD89ADE}"/>
              </a:ext>
            </a:extLst>
          </p:cNvPr>
          <p:cNvPicPr>
            <a:picLocks noChangeAspect="1"/>
          </p:cNvPicPr>
          <p:nvPr/>
        </p:nvPicPr>
        <p:blipFill>
          <a:blip r:embed="rId5" cstate="print">
            <a:lum bright="70000" contrast="-70000"/>
            <a:alphaModFix amt="20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42380" y="2486233"/>
            <a:ext cx="1940302" cy="1940302"/>
          </a:xfrm>
          <a:prstGeom prst="rect">
            <a:avLst/>
          </a:prstGeom>
          <a:effectLst/>
        </p:spPr>
      </p:pic>
    </p:spTree>
    <p:extLst>
      <p:ext uri="{BB962C8B-B14F-4D97-AF65-F5344CB8AC3E}">
        <p14:creationId xmlns:p14="http://schemas.microsoft.com/office/powerpoint/2010/main" val="234570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33"/>
            <a:ext cx="9144000" cy="6858000"/>
          </a:xfrm>
          <a:prstGeom prst="rect">
            <a:avLst/>
          </a:prstGeom>
        </p:spPr>
      </p:pic>
      <p:sp>
        <p:nvSpPr>
          <p:cNvPr id="14" name="ZoneTexte 13">
            <a:extLst>
              <a:ext uri="{FF2B5EF4-FFF2-40B4-BE49-F238E27FC236}">
                <a16:creationId xmlns:a16="http://schemas.microsoft.com/office/drawing/2014/main" id="{249DFA51-2B42-461B-9922-067CE66529A4}"/>
              </a:ext>
            </a:extLst>
          </p:cNvPr>
          <p:cNvSpPr txBox="1"/>
          <p:nvPr/>
        </p:nvSpPr>
        <p:spPr>
          <a:xfrm>
            <a:off x="2382076" y="2636912"/>
            <a:ext cx="1656184" cy="4154984"/>
          </a:xfrm>
          <a:prstGeom prst="rect">
            <a:avLst/>
          </a:prstGeom>
          <a:noFill/>
        </p:spPr>
        <p:txBody>
          <a:bodyPr wrap="square" rtlCol="0">
            <a:spAutoFit/>
          </a:bodyPr>
          <a:lstStyle/>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référence historique) est présidé par notre Ami </a:t>
            </a:r>
            <a:r>
              <a:rPr lang="fr-FR" sz="800" dirty="0">
                <a:solidFill>
                  <a:srgbClr val="380003"/>
                </a:solidFill>
                <a:latin typeface="Caviar Dreams" panose="020B0402020204020504" pitchFamily="34" charset="0"/>
                <a:ea typeface="Champagne &amp; Limousines" panose="020B0502020202020204" pitchFamily="34" charset="0"/>
                <a:cs typeface="1550" panose="02080602020202020204" pitchFamily="18" charset="0"/>
              </a:rPr>
              <a:t>Alain Lemaitre, ancien Chef d’Entreprise et Conseiller des Prud’hommes</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Côme de Chérisey, Administrateur, ancien PDG de Gault &amp; Millau, Conseiller Gastronomique National sera Président d’Honneur, ainsi que moi-même.</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A travers ce « Grand Conseil », nous donnons tous leurs sens aux mots « Confrérie » et « Chaîne ».</a:t>
            </a: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a:t>
            </a: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Un appel à volontaires est lancé. Si vous souhaitez rejoindre ce </a:t>
            </a:r>
            <a:r>
              <a:rPr lang="fr-FR" sz="800" dirty="0">
                <a:solidFill>
                  <a:srgbClr val="380003"/>
                </a:solidFill>
                <a:latin typeface="Caviar Dreams" panose="020B0402020204020504" pitchFamily="34" charset="0"/>
                <a:ea typeface="Champagne &amp; Limousines" panose="020B0502020202020204" pitchFamily="34" charset="0"/>
                <a:cs typeface="1550" panose="02080602020202020204" pitchFamily="18" charset="0"/>
              </a:rPr>
              <a:t>« Grand Conseil », vous pouvez contacter Alain Lemaitre, par téléphone au : 06 08 91 00 76. </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Désirant ancrer durablement ce Conseil au sein de La Chaîne, voire instituer cette initiative au niveau international, </a:t>
            </a:r>
            <a:r>
              <a:rPr lang="fr-FR" sz="800" spc="3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nous avons choisi de donner un nom aux membres bénévoles du Grand Conseil. Toujours en référence à saint Louis,  nous avons choisi le nom de</a:t>
            </a:r>
            <a:endParaRPr lang="fr-FR" sz="800" spc="30" dirty="0">
              <a:solidFill>
                <a:schemeClr val="tx1">
                  <a:lumMod val="95000"/>
                  <a:lumOff val="5000"/>
                </a:schemeClr>
              </a:solidFill>
              <a:latin typeface="Caviar Dreams" panose="020B0402020204020504" pitchFamily="34" charset="0"/>
            </a:endParaRPr>
          </a:p>
        </p:txBody>
      </p:sp>
      <p:pic>
        <p:nvPicPr>
          <p:cNvPr id="2050" name="Picture 2" descr="L’image contient peut-être : 1 personne, ciel et plein air">
            <a:extLst>
              <a:ext uri="{FF2B5EF4-FFF2-40B4-BE49-F238E27FC236}">
                <a16:creationId xmlns:a16="http://schemas.microsoft.com/office/drawing/2014/main" id="{2BD159A5-D807-46D0-BE88-BB294A857A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82" t="34236" r="56874" b="46002"/>
          <a:stretch/>
        </p:blipFill>
        <p:spPr bwMode="auto">
          <a:xfrm>
            <a:off x="1672397" y="1196752"/>
            <a:ext cx="1406717" cy="14178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E9FB123-4AA8-4832-8E3A-BE038A626576}"/>
              </a:ext>
            </a:extLst>
          </p:cNvPr>
          <p:cNvSpPr txBox="1"/>
          <p:nvPr/>
        </p:nvSpPr>
        <p:spPr>
          <a:xfrm>
            <a:off x="672522" y="2636912"/>
            <a:ext cx="1656184" cy="4257576"/>
          </a:xfrm>
          <a:prstGeom prst="rect">
            <a:avLst/>
          </a:prstGeom>
          <a:noFill/>
        </p:spPr>
        <p:txBody>
          <a:bodyPr wrap="square" rtlCol="0">
            <a:spAutoFit/>
          </a:bodyPr>
          <a:lstStyle/>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restaurateurs, peuvent de nouveau partout en France, ouvrir leurs établissements.</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Plus que jamais, </a:t>
            </a:r>
            <a:r>
              <a:rPr lang="fr-FR" sz="800" dirty="0">
                <a:solidFill>
                  <a:srgbClr val="380003"/>
                </a:solidFill>
                <a:latin typeface="Caviar Dreams" panose="020B0402020204020504" pitchFamily="34" charset="0"/>
                <a:ea typeface="Champagne &amp; Limousines" panose="020B0502020202020204" pitchFamily="34" charset="0"/>
                <a:cs typeface="1550" panose="02080602020202020204" pitchFamily="18" charset="0"/>
              </a:rPr>
              <a:t>ils ont besoin de votre présence et de votre soutien</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Aussi, ne pouvons-nous que vous inviter à vous manifester auprès d’eux et à les encourager. </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rgbClr val="380003"/>
                </a:solidFill>
                <a:latin typeface="Caviar Dreams" panose="020B0402020204020504" pitchFamily="34" charset="0"/>
                <a:ea typeface="Champagne &amp; Limousines" panose="020B0502020202020204" pitchFamily="34" charset="0"/>
                <a:cs typeface="1550" panose="02080602020202020204" pitchFamily="18" charset="0"/>
              </a:rPr>
              <a:t>Tenant compte des nombreuses difficultés que nos Confrères Professionnels traversent, nous avons décidé, à l’occasion de notre dernière réunion du Bureau National, de créer un « Grand Conseil » pour eux.</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Ce « Grand Conseil », </a:t>
            </a:r>
            <a:r>
              <a:rPr lang="fr-FR" sz="800" dirty="0">
                <a:solidFill>
                  <a:srgbClr val="380003"/>
                </a:solidFill>
                <a:latin typeface="Caviar Dreams" panose="020B0402020204020504" pitchFamily="34" charset="0"/>
                <a:ea typeface="Champagne &amp; Limousines" panose="020B0502020202020204" pitchFamily="34" charset="0"/>
                <a:cs typeface="1550" panose="02080602020202020204" pitchFamily="18" charset="0"/>
              </a:rPr>
              <a:t>constitué de bénévoles          « amateurs et professionnels » du Bailliage de France, est destiné à aider et accompagner gracieusement </a:t>
            </a:r>
            <a:r>
              <a:rPr lang="fr-FR" sz="800" spc="-10" dirty="0">
                <a:solidFill>
                  <a:srgbClr val="380003"/>
                </a:solidFill>
                <a:latin typeface="Caviar Dreams" panose="020B0402020204020504" pitchFamily="34" charset="0"/>
                <a:ea typeface="Champagne &amp; Limousines" panose="020B0502020202020204" pitchFamily="34" charset="0"/>
                <a:cs typeface="1550" panose="02080602020202020204" pitchFamily="18" charset="0"/>
              </a:rPr>
              <a:t>nos Confrères « professionnels ».</a:t>
            </a:r>
            <a:r>
              <a:rPr lang="fr-FR" sz="800" spc="-1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Il s’agit en quelque sorte, d’un  « tutorat » destiné à aider bénévolement les professionnels de La Chaîne, à tous les niveaux, que ce soit juridique, comptable, communication, etc.</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lnSpc>
                <a:spcPts val="800"/>
              </a:lnSpc>
            </a:pPr>
            <a:endParaRPr lang="fr-FR" sz="800" dirty="0">
              <a:solidFill>
                <a:schemeClr val="tx1">
                  <a:lumMod val="95000"/>
                  <a:lumOff val="5000"/>
                </a:schemeClr>
              </a:solidFill>
              <a:latin typeface="Caviar Dreams" panose="020B0402020204020504" pitchFamily="34" charset="0"/>
            </a:endParaRPr>
          </a:p>
        </p:txBody>
      </p:sp>
      <p:sp>
        <p:nvSpPr>
          <p:cNvPr id="10" name="ZoneTexte 9">
            <a:extLst>
              <a:ext uri="{FF2B5EF4-FFF2-40B4-BE49-F238E27FC236}">
                <a16:creationId xmlns:a16="http://schemas.microsoft.com/office/drawing/2014/main" id="{D7C000E8-C10F-4F6D-A182-96CEABF6C4D1}"/>
              </a:ext>
            </a:extLst>
          </p:cNvPr>
          <p:cNvSpPr txBox="1"/>
          <p:nvPr/>
        </p:nvSpPr>
        <p:spPr>
          <a:xfrm rot="21203376">
            <a:off x="7812688" y="6224500"/>
            <a:ext cx="1152128" cy="246221"/>
          </a:xfrm>
          <a:prstGeom prst="rect">
            <a:avLst/>
          </a:prstGeom>
          <a:noFill/>
        </p:spPr>
        <p:txBody>
          <a:bodyPr wrap="square" rtlCol="0">
            <a:spAutoFit/>
          </a:bodyPr>
          <a:lstStyle/>
          <a:p>
            <a:r>
              <a:rPr lang="fr-FR" sz="1000" dirty="0">
                <a:solidFill>
                  <a:schemeClr val="tx1">
                    <a:lumMod val="95000"/>
                    <a:lumOff val="5000"/>
                  </a:schemeClr>
                </a:solidFill>
                <a:latin typeface="JaneAusten" panose="02000000000000000000" pitchFamily="2" charset="0"/>
              </a:rPr>
              <a:t>Laurent</a:t>
            </a:r>
          </a:p>
        </p:txBody>
      </p:sp>
      <p:sp>
        <p:nvSpPr>
          <p:cNvPr id="11" name="ZoneTexte 10">
            <a:extLst>
              <a:ext uri="{FF2B5EF4-FFF2-40B4-BE49-F238E27FC236}">
                <a16:creationId xmlns:a16="http://schemas.microsoft.com/office/drawing/2014/main" id="{3BF1BE6D-77DA-483F-BAE8-C1DDB7B10F04}"/>
              </a:ext>
            </a:extLst>
          </p:cNvPr>
          <p:cNvSpPr txBox="1"/>
          <p:nvPr/>
        </p:nvSpPr>
        <p:spPr>
          <a:xfrm rot="21336709">
            <a:off x="7598415" y="6038113"/>
            <a:ext cx="1368152" cy="276999"/>
          </a:xfrm>
          <a:prstGeom prst="rect">
            <a:avLst/>
          </a:prstGeom>
          <a:noFill/>
        </p:spPr>
        <p:txBody>
          <a:bodyPr wrap="square" rtlCol="0">
            <a:spAutoFit/>
          </a:bodyPr>
          <a:lstStyle/>
          <a:p>
            <a:r>
              <a:rPr lang="fr-FR" sz="1200" dirty="0">
                <a:solidFill>
                  <a:schemeClr val="tx1">
                    <a:lumMod val="95000"/>
                    <a:lumOff val="5000"/>
                  </a:schemeClr>
                </a:solidFill>
                <a:latin typeface="JaneAusten" panose="02000000000000000000" pitchFamily="2" charset="0"/>
              </a:rPr>
              <a:t>B</a:t>
            </a:r>
            <a:r>
              <a:rPr lang="fr-FR" sz="1000" dirty="0">
                <a:solidFill>
                  <a:schemeClr val="tx1">
                    <a:lumMod val="95000"/>
                    <a:lumOff val="5000"/>
                  </a:schemeClr>
                </a:solidFill>
                <a:latin typeface="JaneAusten" panose="02000000000000000000" pitchFamily="2" charset="0"/>
              </a:rPr>
              <a:t>ien à vous</a:t>
            </a:r>
          </a:p>
        </p:txBody>
      </p:sp>
      <p:sp>
        <p:nvSpPr>
          <p:cNvPr id="12" name="ZoneTexte 11">
            <a:extLst>
              <a:ext uri="{FF2B5EF4-FFF2-40B4-BE49-F238E27FC236}">
                <a16:creationId xmlns:a16="http://schemas.microsoft.com/office/drawing/2014/main" id="{6D96D7ED-1882-4185-86A0-F2710DA6CD37}"/>
              </a:ext>
            </a:extLst>
          </p:cNvPr>
          <p:cNvSpPr txBox="1"/>
          <p:nvPr/>
        </p:nvSpPr>
        <p:spPr>
          <a:xfrm>
            <a:off x="179512" y="234440"/>
            <a:ext cx="4392488" cy="115416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Editorial </a:t>
            </a:r>
          </a:p>
          <a:p>
            <a:pPr algn="ctr"/>
            <a:r>
              <a:rPr lang="fr-FR" sz="1700" dirty="0">
                <a:solidFill>
                  <a:srgbClr val="B6A67C"/>
                </a:solidFill>
                <a:latin typeface="Caviar Dreams" panose="020B0402020204020504" pitchFamily="34" charset="0"/>
              </a:rPr>
              <a:t>du Bailli Délégué de France</a:t>
            </a:r>
          </a:p>
          <a:p>
            <a:pPr algn="ctr"/>
            <a:endParaRPr lang="fr-FR" sz="1700" dirty="0">
              <a:solidFill>
                <a:srgbClr val="B6A67C"/>
              </a:solidFill>
              <a:latin typeface="Caviar Dreams" panose="020B0402020204020504" pitchFamily="34" charset="0"/>
            </a:endParaRPr>
          </a:p>
          <a:p>
            <a:endParaRPr lang="fr-FR" dirty="0"/>
          </a:p>
        </p:txBody>
      </p:sp>
      <p:cxnSp>
        <p:nvCxnSpPr>
          <p:cNvPr id="13" name="Connecteur droit 12">
            <a:extLst>
              <a:ext uri="{FF2B5EF4-FFF2-40B4-BE49-F238E27FC236}">
                <a16:creationId xmlns:a16="http://schemas.microsoft.com/office/drawing/2014/main" id="{DD46DDF5-7B9B-42C0-8638-B27ADD9FC21F}"/>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744BEDD-83E1-4A00-AAF6-573909A9D826}"/>
              </a:ext>
            </a:extLst>
          </p:cNvPr>
          <p:cNvSpPr txBox="1"/>
          <p:nvPr/>
        </p:nvSpPr>
        <p:spPr>
          <a:xfrm>
            <a:off x="6877902" y="6418301"/>
            <a:ext cx="1656184" cy="215444"/>
          </a:xfrm>
          <a:prstGeom prst="rect">
            <a:avLst/>
          </a:prstGeom>
          <a:noFill/>
        </p:spPr>
        <p:txBody>
          <a:bodyPr wrap="square" rtlCol="0">
            <a:spAutoFit/>
          </a:bodyPr>
          <a:lstStyle/>
          <a:p>
            <a:pPr algn="r"/>
            <a:r>
              <a:rPr lang="fr-FR" sz="800" dirty="0">
                <a:latin typeface="Caviar Dreams" panose="020B0402020204020504" pitchFamily="34" charset="0"/>
              </a:rPr>
              <a:t>Laurent Poultier du Mesnil</a:t>
            </a:r>
          </a:p>
        </p:txBody>
      </p:sp>
      <p:sp>
        <p:nvSpPr>
          <p:cNvPr id="5" name="ZoneTexte 4">
            <a:extLst>
              <a:ext uri="{FF2B5EF4-FFF2-40B4-BE49-F238E27FC236}">
                <a16:creationId xmlns:a16="http://schemas.microsoft.com/office/drawing/2014/main" id="{A02AD17D-8B4C-4EAB-9252-F1A1E095DA66}"/>
              </a:ext>
            </a:extLst>
          </p:cNvPr>
          <p:cNvSpPr txBox="1"/>
          <p:nvPr/>
        </p:nvSpPr>
        <p:spPr>
          <a:xfrm>
            <a:off x="678811" y="1772816"/>
            <a:ext cx="950503" cy="954107"/>
          </a:xfrm>
          <a:prstGeom prst="rect">
            <a:avLst/>
          </a:prstGeom>
          <a:noFill/>
        </p:spPr>
        <p:txBody>
          <a:bodyPr wrap="square" rtlCol="0">
            <a:spAutoFit/>
          </a:bodyPr>
          <a:lstStyle/>
          <a:p>
            <a:pPr algn="just"/>
            <a:r>
              <a:rPr lang="fr-FR" sz="800" b="1" spc="-30" dirty="0">
                <a:solidFill>
                  <a:srgbClr val="380003"/>
                </a:solidFill>
                <a:latin typeface="Caviar Dreams" panose="020B0402020204020504" pitchFamily="34" charset="0"/>
                <a:ea typeface="Champagne &amp; Limousines" panose="020B0502020202020204" pitchFamily="34" charset="0"/>
                <a:cs typeface="1550" panose="02080602020202020204" pitchFamily="18" charset="0"/>
              </a:rPr>
              <a:t>Chers Confrères </a:t>
            </a:r>
          </a:p>
          <a:p>
            <a:pPr algn="just"/>
            <a:r>
              <a:rPr lang="fr-FR" sz="800" b="1" dirty="0">
                <a:solidFill>
                  <a:srgbClr val="380003"/>
                </a:solidFill>
                <a:latin typeface="Caviar Dreams" panose="020B0402020204020504" pitchFamily="34" charset="0"/>
                <a:ea typeface="Champagne &amp; Limousines" panose="020B0502020202020204" pitchFamily="34" charset="0"/>
                <a:cs typeface="1550" panose="02080602020202020204" pitchFamily="18" charset="0"/>
              </a:rPr>
              <a:t>et Amis,</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Enfin, malgré de très lourdes contraintes, nos amis hôteliers et</a:t>
            </a:r>
            <a:endParaRPr lang="fr-FR" dirty="0"/>
          </a:p>
        </p:txBody>
      </p:sp>
      <p:sp>
        <p:nvSpPr>
          <p:cNvPr id="6" name="ZoneTexte 5">
            <a:extLst>
              <a:ext uri="{FF2B5EF4-FFF2-40B4-BE49-F238E27FC236}">
                <a16:creationId xmlns:a16="http://schemas.microsoft.com/office/drawing/2014/main" id="{16973235-CE51-465F-A6AE-7DE308362F31}"/>
              </a:ext>
            </a:extLst>
          </p:cNvPr>
          <p:cNvSpPr txBox="1"/>
          <p:nvPr/>
        </p:nvSpPr>
        <p:spPr>
          <a:xfrm>
            <a:off x="3091493" y="2102781"/>
            <a:ext cx="890288" cy="584775"/>
          </a:xfrm>
          <a:prstGeom prst="rect">
            <a:avLst/>
          </a:prstGeom>
          <a:noFill/>
        </p:spPr>
        <p:txBody>
          <a:bodyPr wrap="square" rtlCol="0">
            <a:spAutoFit/>
          </a:bodyPr>
          <a:lstStyle/>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Ce « Grand Conseil » (dont le nom a été </a:t>
            </a:r>
            <a:r>
              <a:rPr lang="fr-FR" sz="800" spc="3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choisi pour sa</a:t>
            </a:r>
            <a:endParaRPr lang="fr-FR" spc="30" dirty="0"/>
          </a:p>
        </p:txBody>
      </p:sp>
      <p:sp>
        <p:nvSpPr>
          <p:cNvPr id="16" name="ZoneTexte 15">
            <a:extLst>
              <a:ext uri="{FF2B5EF4-FFF2-40B4-BE49-F238E27FC236}">
                <a16:creationId xmlns:a16="http://schemas.microsoft.com/office/drawing/2014/main" id="{2A4C361A-5469-424B-A09E-E71B2CA7C8D6}"/>
              </a:ext>
            </a:extLst>
          </p:cNvPr>
          <p:cNvSpPr txBox="1"/>
          <p:nvPr/>
        </p:nvSpPr>
        <p:spPr>
          <a:xfrm>
            <a:off x="5071816" y="2419512"/>
            <a:ext cx="1656184" cy="4626908"/>
          </a:xfrm>
          <a:prstGeom prst="rect">
            <a:avLst/>
          </a:prstGeom>
          <a:noFill/>
        </p:spPr>
        <p:txBody>
          <a:bodyPr wrap="square" rtlCol="0">
            <a:spAutoFit/>
          </a:bodyPr>
          <a:lstStyle/>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 Sénéchal » (qui était autrefois un grade de la Chaîne) et qui signifie en vieux francique « doyen des </a:t>
            </a:r>
            <a:r>
              <a:rPr lang="fr-FR" sz="800" spc="-10" dirty="0">
                <a:solidFill>
                  <a:schemeClr val="tx1">
                    <a:lumMod val="95000"/>
                    <a:lumOff val="5000"/>
                  </a:schemeClr>
                </a:solidFill>
                <a:latin typeface="Caviar Dreams" panose="020B0402020204020504" pitchFamily="34" charset="0"/>
                <a:ea typeface="Champagne &amp; Limousines" panose="020B0502020202020204" pitchFamily="34" charset="0"/>
                <a:cs typeface="1550" panose="02080602020202020204" pitchFamily="18" charset="0"/>
              </a:rPr>
              <a:t>serviteurs, serviteur le plus âgé ». </a:t>
            </a:r>
            <a:endParaRPr lang="fr-FR" sz="800" spc="-1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r>
              <a:rPr lang="fr-FR" sz="800" dirty="0">
                <a:solidFill>
                  <a:srgbClr val="380003"/>
                </a:solidFill>
                <a:latin typeface="Caviar Dreams" panose="020B0402020204020504" pitchFamily="34" charset="0"/>
                <a:ea typeface="Champagne &amp; Limousines" panose="020B0502020202020204" pitchFamily="34" charset="0"/>
              </a:rPr>
              <a:t>Concernant vos programmes : </a:t>
            </a: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Bien entendu, pour la rentrée, chacun de vos Baillis provinciaux aura à cœur de vous proposer, tout début septembre, un riche programme, afin de redynamiser notre Chaîne, après ces longs mois de confinement.</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r>
              <a:rPr lang="fr-FR" sz="800" dirty="0">
                <a:solidFill>
                  <a:srgbClr val="380003"/>
                </a:solidFill>
                <a:latin typeface="Caviar Dreams" panose="020B0402020204020504" pitchFamily="34" charset="0"/>
                <a:ea typeface="Champagne &amp; Limousines" panose="020B0502020202020204" pitchFamily="34" charset="0"/>
              </a:rPr>
              <a:t>Du 14 au 18 octobre, nous aurons le plaisir de nous retrouver pour le Grand Chapitre de France, </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accompagné de notre Assemblée Générale, qui aura lieu dans le </a:t>
            </a:r>
            <a:r>
              <a:rPr lang="fr-FR" sz="800" dirty="0">
                <a:solidFill>
                  <a:srgbClr val="380003"/>
                </a:solidFill>
                <a:latin typeface="Caviar Dreams" panose="020B0402020204020504" pitchFamily="34" charset="0"/>
                <a:ea typeface="Champagne &amp; Limousines" panose="020B0502020202020204" pitchFamily="34" charset="0"/>
              </a:rPr>
              <a:t>Pays Basque</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 et plus particulièrement </a:t>
            </a:r>
            <a:r>
              <a:rPr lang="fr-FR" sz="800" dirty="0">
                <a:solidFill>
                  <a:srgbClr val="380003"/>
                </a:solidFill>
                <a:latin typeface="Caviar Dreams" panose="020B0402020204020504" pitchFamily="34" charset="0"/>
                <a:ea typeface="Champagne &amp; Limousines" panose="020B0502020202020204" pitchFamily="34" charset="0"/>
              </a:rPr>
              <a:t>en rayonnant autours de Saint Jean de Luz, avec une incursion spéciale et gourmande en Espagne. </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Nous vous invitons, dès à présent, à </a:t>
            </a:r>
            <a:r>
              <a:rPr lang="fr-FR" sz="800" dirty="0">
                <a:solidFill>
                  <a:srgbClr val="380003"/>
                </a:solidFill>
                <a:latin typeface="Caviar Dreams" panose="020B0402020204020504" pitchFamily="34" charset="0"/>
                <a:ea typeface="Champagne &amp; Limousines" panose="020B0502020202020204" pitchFamily="34" charset="0"/>
              </a:rPr>
              <a:t>réserver vos dates</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 et ne manquerons pas de vous adresser notre très beau programme détaillé, fin juin.</a:t>
            </a:r>
          </a:p>
          <a:p>
            <a:pPr algn="just"/>
            <a:endParaRPr lang="fr-FR" sz="800" spc="-2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lnSpc>
                <a:spcPts val="800"/>
              </a:lnSpc>
            </a:pPr>
            <a:endParaRPr lang="fr-FR" sz="800" dirty="0">
              <a:solidFill>
                <a:schemeClr val="tx1">
                  <a:lumMod val="95000"/>
                  <a:lumOff val="5000"/>
                </a:schemeClr>
              </a:solidFill>
              <a:latin typeface="Caviar Dreams" panose="020B0402020204020504" pitchFamily="34" charset="0"/>
            </a:endParaRPr>
          </a:p>
        </p:txBody>
      </p:sp>
      <p:pic>
        <p:nvPicPr>
          <p:cNvPr id="2052" name="Picture 4" descr="Sare (Pyrénées-Atlantiques), l'un des Plus Beaux Villages de France">
            <a:extLst>
              <a:ext uri="{FF2B5EF4-FFF2-40B4-BE49-F238E27FC236}">
                <a16:creationId xmlns:a16="http://schemas.microsoft.com/office/drawing/2014/main" id="{F7BE597C-DC9B-45D1-8CF3-CAB02454C8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17" y="410109"/>
            <a:ext cx="3355272" cy="1887341"/>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B4D7C5A4-5CFE-4454-88C9-1C82E13850B0}"/>
              </a:ext>
            </a:extLst>
          </p:cNvPr>
          <p:cNvSpPr txBox="1"/>
          <p:nvPr/>
        </p:nvSpPr>
        <p:spPr>
          <a:xfrm>
            <a:off x="6841404" y="2419512"/>
            <a:ext cx="1656184" cy="3662541"/>
          </a:xfrm>
          <a:prstGeom prst="rect">
            <a:avLst/>
          </a:prstGeom>
          <a:noFill/>
        </p:spPr>
        <p:txBody>
          <a:bodyPr wrap="square" rtlCol="0">
            <a:spAutoFit/>
          </a:bodyPr>
          <a:lstStyle/>
          <a:p>
            <a:pPr algn="just"/>
            <a:r>
              <a:rPr lang="fr-FR" sz="800" spc="-10" dirty="0">
                <a:solidFill>
                  <a:schemeClr val="tx1">
                    <a:lumMod val="95000"/>
                    <a:lumOff val="5000"/>
                  </a:schemeClr>
                </a:solidFill>
                <a:latin typeface="Caviar Dreams" panose="020B0402020204020504" pitchFamily="34" charset="0"/>
                <a:ea typeface="Champagne &amp; Limousines" panose="020B0502020202020204" pitchFamily="34" charset="0"/>
              </a:rPr>
              <a:t>Nous serons très heureux de vous faire découvrir une cuisine aussi gourmande que raffinée, des producteurs passionnés, des produits magnifiques et même innovants, le tout dans les splendides paysages basques.</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Ce Grand Chapitre sera l’occasion d’inaugurer </a:t>
            </a:r>
            <a:r>
              <a:rPr lang="fr-FR" sz="800" dirty="0">
                <a:solidFill>
                  <a:srgbClr val="380003"/>
                </a:solidFill>
                <a:latin typeface="Caviar Dreams" panose="020B0402020204020504" pitchFamily="34" charset="0"/>
                <a:ea typeface="Champagne &amp; Limousines" panose="020B0502020202020204" pitchFamily="34" charset="0"/>
              </a:rPr>
              <a:t>le Club du Cigare de la Chaîne, baptisé « Club du Comte de Monte Cristo »</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 Il sera </a:t>
            </a:r>
            <a:r>
              <a:rPr lang="fr-FR" sz="800" dirty="0">
                <a:solidFill>
                  <a:srgbClr val="380003"/>
                </a:solidFill>
                <a:latin typeface="Caviar Dreams" panose="020B0402020204020504" pitchFamily="34" charset="0"/>
                <a:ea typeface="Champagne &amp; Limousines" panose="020B0502020202020204" pitchFamily="34" charset="0"/>
              </a:rPr>
              <a:t>présidé par notre Confrère et Ami, Jules Julien,</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 grand amateur de cigares et collectionneur, passionné, Bailli d’Alsace.</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Enfin, nous avons l’honneur de vous annoncer que </a:t>
            </a:r>
            <a:r>
              <a:rPr lang="fr-FR" sz="800" dirty="0">
                <a:solidFill>
                  <a:srgbClr val="380003"/>
                </a:solidFill>
                <a:latin typeface="Caviar Dreams" panose="020B0402020204020504" pitchFamily="34" charset="0"/>
                <a:ea typeface="Champagne &amp; Limousines" panose="020B0502020202020204" pitchFamily="34" charset="0"/>
              </a:rPr>
              <a:t>le Bailliage de France, sera le Parrain de la promotion 2021 du MBA </a:t>
            </a:r>
            <a:r>
              <a:rPr lang="fr-FR" sz="800" i="1" dirty="0">
                <a:solidFill>
                  <a:srgbClr val="380003"/>
                </a:solidFill>
                <a:latin typeface="Caviar Dreams" panose="020B0402020204020504" pitchFamily="34" charset="0"/>
                <a:ea typeface="Champagne &amp; Limousines" panose="020B0502020202020204" pitchFamily="34" charset="0"/>
              </a:rPr>
              <a:t>Food, Food tech and Branding</a:t>
            </a:r>
            <a:r>
              <a:rPr lang="fr-FR" sz="800" dirty="0">
                <a:solidFill>
                  <a:srgbClr val="380003"/>
                </a:solidFill>
                <a:latin typeface="Caviar Dreams" panose="020B0402020204020504" pitchFamily="34" charset="0"/>
                <a:ea typeface="Champagne &amp; Limousines" panose="020B0502020202020204" pitchFamily="34" charset="0"/>
              </a:rPr>
              <a:t>, de l’Institut Supérieur de Gestion</a:t>
            </a:r>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 (voir page 9). </a:t>
            </a:r>
          </a:p>
          <a:p>
            <a:pPr algn="just"/>
            <a:endParaRPr lang="fr-FR" sz="800" dirty="0">
              <a:solidFill>
                <a:schemeClr val="tx1">
                  <a:lumMod val="95000"/>
                  <a:lumOff val="5000"/>
                </a:schemeClr>
              </a:solidFill>
              <a:latin typeface="Caviar Dreams" panose="020B0402020204020504" pitchFamily="34" charset="0"/>
              <a:ea typeface="Champagne &amp; Limousines" panose="020B0502020202020204" pitchFamily="34" charset="0"/>
            </a:endParaRPr>
          </a:p>
          <a:p>
            <a:pPr algn="just"/>
            <a:r>
              <a:rPr lang="fr-FR" sz="800" dirty="0">
                <a:solidFill>
                  <a:schemeClr val="tx1">
                    <a:lumMod val="95000"/>
                    <a:lumOff val="5000"/>
                  </a:schemeClr>
                </a:solidFill>
                <a:latin typeface="Caviar Dreams" panose="020B0402020204020504" pitchFamily="34" charset="0"/>
                <a:ea typeface="Champagne &amp; Limousines" panose="020B0502020202020204" pitchFamily="34" charset="0"/>
              </a:rPr>
              <a:t>Dans l’attente d’avoir le plaisir de vous retrouver, je vous souhaite un très bel été.</a:t>
            </a:r>
          </a:p>
        </p:txBody>
      </p:sp>
    </p:spTree>
    <p:extLst>
      <p:ext uri="{BB962C8B-B14F-4D97-AF65-F5344CB8AC3E}">
        <p14:creationId xmlns:p14="http://schemas.microsoft.com/office/powerpoint/2010/main" val="334592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2"/>
            <a:ext cx="9144000" cy="6858000"/>
          </a:xfrm>
          <a:prstGeom prst="rect">
            <a:avLst/>
          </a:prstGeom>
        </p:spPr>
      </p:pic>
      <p:pic>
        <p:nvPicPr>
          <p:cNvPr id="24" name="Image 23" descr="Une image contenant équipement électronique, capture d’écran, homme, écran&#10;&#10;Description générée automatiquement">
            <a:extLst>
              <a:ext uri="{FF2B5EF4-FFF2-40B4-BE49-F238E27FC236}">
                <a16:creationId xmlns:a16="http://schemas.microsoft.com/office/drawing/2014/main" id="{56A88CE2-7F5B-4AEA-AAD4-ECDE2CEF28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117" r="49238" b="55675"/>
          <a:stretch/>
        </p:blipFill>
        <p:spPr>
          <a:xfrm>
            <a:off x="2789251" y="5428874"/>
            <a:ext cx="1215688" cy="720080"/>
          </a:xfrm>
          <a:prstGeom prst="rect">
            <a:avLst/>
          </a:prstGeom>
          <a:effectLst/>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115416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Réunion </a:t>
            </a:r>
          </a:p>
          <a:p>
            <a:pPr algn="ctr"/>
            <a:r>
              <a:rPr lang="fr-FR" sz="1700" dirty="0">
                <a:solidFill>
                  <a:srgbClr val="B6A67C"/>
                </a:solidFill>
                <a:latin typeface="Caviar Dreams" panose="020B0402020204020504" pitchFamily="34" charset="0"/>
              </a:rPr>
              <a:t>du Bureau de La Chaîne France</a:t>
            </a:r>
          </a:p>
          <a:p>
            <a:pPr algn="ctr"/>
            <a:endParaRPr lang="fr-FR" sz="1700" dirty="0">
              <a:solidFill>
                <a:srgbClr val="B6A67C"/>
              </a:solidFill>
              <a:latin typeface="Caviar Dreams" panose="020B0402020204020504" pitchFamily="34" charset="0"/>
            </a:endParaRP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899592" y="1073242"/>
            <a:ext cx="3096344" cy="400110"/>
          </a:xfrm>
          <a:prstGeom prst="rect">
            <a:avLst/>
          </a:prstGeom>
          <a:noFill/>
        </p:spPr>
        <p:txBody>
          <a:bodyPr wrap="square" rtlCol="0">
            <a:spAutoFit/>
          </a:bodyPr>
          <a:lstStyle/>
          <a:p>
            <a:r>
              <a:rPr lang="fr-FR" sz="1000" dirty="0">
                <a:latin typeface="Caviar Dreams" panose="020B0402020204020504" pitchFamily="34" charset="0"/>
              </a:rPr>
              <a:t>Dimanche 31 mai, l’ensemble du nouveau Bureau National a tenu sa seconde réunion par Internet. </a:t>
            </a:r>
          </a:p>
        </p:txBody>
      </p:sp>
      <p:sp>
        <p:nvSpPr>
          <p:cNvPr id="10" name="ZoneTexte 9">
            <a:extLst>
              <a:ext uri="{FF2B5EF4-FFF2-40B4-BE49-F238E27FC236}">
                <a16:creationId xmlns:a16="http://schemas.microsoft.com/office/drawing/2014/main" id="{91BE81FF-D991-4269-BFD7-6A3C22CB6319}"/>
              </a:ext>
            </a:extLst>
          </p:cNvPr>
          <p:cNvSpPr txBox="1"/>
          <p:nvPr/>
        </p:nvSpPr>
        <p:spPr>
          <a:xfrm>
            <a:off x="4963355" y="1052736"/>
            <a:ext cx="1857048" cy="3139321"/>
          </a:xfrm>
          <a:prstGeom prst="rect">
            <a:avLst/>
          </a:prstGeom>
          <a:noFill/>
          <a:ln w="12700">
            <a:noFill/>
          </a:ln>
        </p:spPr>
        <p:txBody>
          <a:bodyPr wrap="square" rtlCol="0">
            <a:spAutoFit/>
          </a:bodyPr>
          <a:lstStyle/>
          <a:p>
            <a:pPr algn="ctr">
              <a:lnSpc>
                <a:spcPct val="150000"/>
              </a:lnSpc>
            </a:pPr>
            <a:endParaRPr lang="fr-FR" sz="400" b="1" dirty="0">
              <a:solidFill>
                <a:srgbClr val="B6A67C"/>
              </a:solidFill>
              <a:latin typeface="Caviar Dreams" panose="020B0402020204020504" pitchFamily="34" charset="0"/>
            </a:endParaRPr>
          </a:p>
          <a:p>
            <a:pPr marL="171450" indent="-171450">
              <a:buFont typeface="Wingdings" panose="05000000000000000000" pitchFamily="2" charset="2"/>
              <a:buChar char="q"/>
            </a:pPr>
            <a:r>
              <a:rPr lang="fr-FR" sz="800" dirty="0">
                <a:solidFill>
                  <a:srgbClr val="A99563"/>
                </a:solidFill>
                <a:latin typeface="Caviar Dreams" panose="020B0402020204020504" pitchFamily="34" charset="0"/>
              </a:rPr>
              <a:t>Identité et logo France</a:t>
            </a:r>
          </a:p>
          <a:p>
            <a:r>
              <a:rPr lang="fr-FR" sz="800" dirty="0">
                <a:latin typeface="Caviar Dreams" panose="020B0402020204020504" pitchFamily="34" charset="0"/>
              </a:rPr>
              <a:t>Nous réfléchissons à un logo pour notre Bailliage, qui sera décliné en pin’s</a:t>
            </a:r>
          </a:p>
          <a:p>
            <a:endParaRPr lang="fr-FR" sz="800" dirty="0">
              <a:latin typeface="Caviar Dreams" panose="020B0402020204020504" pitchFamily="34" charset="0"/>
            </a:endParaRPr>
          </a:p>
          <a:p>
            <a:pPr marL="171450" indent="-171450">
              <a:buFont typeface="Wingdings" panose="05000000000000000000" pitchFamily="2" charset="2"/>
              <a:buChar char="q"/>
            </a:pPr>
            <a:r>
              <a:rPr lang="fr-FR" sz="800" dirty="0">
                <a:solidFill>
                  <a:srgbClr val="A99563"/>
                </a:solidFill>
                <a:latin typeface="Caviar Dreams" panose="020B0402020204020504" pitchFamily="34" charset="0"/>
              </a:rPr>
              <a:t>Création d’un Conseil pour les professionnels</a:t>
            </a:r>
          </a:p>
          <a:p>
            <a:r>
              <a:rPr lang="fr-FR" sz="800" dirty="0">
                <a:latin typeface="Caviar Dreams" panose="020B0402020204020504" pitchFamily="34" charset="0"/>
              </a:rPr>
              <a:t>(Voir présentation du Conseil, dans l’Editorial du Bailli Délégué de France)</a:t>
            </a:r>
          </a:p>
          <a:p>
            <a:endParaRPr lang="fr-FR" sz="800" dirty="0">
              <a:latin typeface="Caviar Dreams" panose="020B0402020204020504" pitchFamily="34" charset="0"/>
            </a:endParaRPr>
          </a:p>
          <a:p>
            <a:pPr marL="171450" indent="-171450">
              <a:buFont typeface="Wingdings" panose="05000000000000000000" pitchFamily="2" charset="2"/>
              <a:buChar char="q"/>
            </a:pPr>
            <a:r>
              <a:rPr lang="fr-FR" sz="800" spc="-20" dirty="0">
                <a:solidFill>
                  <a:srgbClr val="A99563"/>
                </a:solidFill>
                <a:latin typeface="Caviar Dreams" panose="020B0402020204020504" pitchFamily="34" charset="0"/>
              </a:rPr>
              <a:t>Création du Club Cigare de La Chaîne France</a:t>
            </a:r>
          </a:p>
          <a:p>
            <a:r>
              <a:rPr lang="fr-FR" sz="800" spc="-20" dirty="0">
                <a:latin typeface="Caviar Dreams" panose="020B0402020204020504" pitchFamily="34" charset="0"/>
              </a:rPr>
              <a:t>Le Club se nommera « Club Comte de Monte-Cristo »</a:t>
            </a:r>
          </a:p>
          <a:p>
            <a:r>
              <a:rPr lang="fr-FR" sz="800" dirty="0">
                <a:latin typeface="Caviar Dreams" panose="020B0402020204020504" pitchFamily="34" charset="0"/>
              </a:rPr>
              <a:t>Jules Julien, Bailli d’Alsace accepte d’en prendre la Présidence</a:t>
            </a:r>
          </a:p>
          <a:p>
            <a:r>
              <a:rPr lang="fr-FR" sz="800" dirty="0">
                <a:latin typeface="Caviar Dreams" panose="020B0402020204020504" pitchFamily="34" charset="0"/>
              </a:rPr>
              <a:t>(Voir présentation du Conseil, dans l’Editorial du Bailli Délégué de France)</a:t>
            </a:r>
          </a:p>
          <a:p>
            <a:endParaRPr lang="fr-FR" sz="800" dirty="0">
              <a:latin typeface="Caviar Dreams" panose="020B0402020204020504" pitchFamily="34" charset="0"/>
            </a:endParaRPr>
          </a:p>
          <a:p>
            <a:endParaRPr lang="fr-FR" sz="800" dirty="0">
              <a:latin typeface="Caviar Dreams" panose="020B0402020204020504" pitchFamily="34" charset="0"/>
            </a:endParaRPr>
          </a:p>
          <a:p>
            <a:endParaRPr lang="fr-FR" sz="800" dirty="0">
              <a:latin typeface="Caviar Dreams" panose="020B0402020204020504" pitchFamily="34" charset="0"/>
            </a:endParaRPr>
          </a:p>
          <a:p>
            <a:r>
              <a:rPr lang="fr-FR" sz="800" dirty="0">
                <a:latin typeface="Caviar Dreams" panose="020B0402020204020504" pitchFamily="34" charset="0"/>
              </a:rPr>
              <a:t>.</a:t>
            </a:r>
          </a:p>
        </p:txBody>
      </p:sp>
      <p:sp>
        <p:nvSpPr>
          <p:cNvPr id="11" name="ZoneTexte 10">
            <a:extLst>
              <a:ext uri="{FF2B5EF4-FFF2-40B4-BE49-F238E27FC236}">
                <a16:creationId xmlns:a16="http://schemas.microsoft.com/office/drawing/2014/main" id="{F31F4A44-0C7E-4DAC-B14C-41C1F3B18F70}"/>
              </a:ext>
            </a:extLst>
          </p:cNvPr>
          <p:cNvSpPr txBox="1"/>
          <p:nvPr/>
        </p:nvSpPr>
        <p:spPr>
          <a:xfrm>
            <a:off x="624352" y="1592925"/>
            <a:ext cx="2128023" cy="4893647"/>
          </a:xfrm>
          <a:prstGeom prst="rect">
            <a:avLst/>
          </a:prstGeom>
          <a:noFill/>
        </p:spPr>
        <p:txBody>
          <a:bodyPr wrap="square" rtlCol="0">
            <a:spAutoFit/>
          </a:bodyPr>
          <a:lstStyle/>
          <a:p>
            <a:r>
              <a:rPr lang="fr-FR" sz="800" dirty="0">
                <a:solidFill>
                  <a:srgbClr val="A99563"/>
                </a:solidFill>
                <a:latin typeface="Caviar Dreams" panose="020B0402020204020504" pitchFamily="34" charset="0"/>
              </a:rPr>
              <a:t>Cette réunion a rassemblé :</a:t>
            </a:r>
          </a:p>
          <a:p>
            <a:endParaRPr lang="fr-FR" sz="800" dirty="0">
              <a:latin typeface="Caviar Dreams" panose="020B0402020204020504" pitchFamily="34" charset="0"/>
            </a:endParaRP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Laurent Poultier du Mesnil, </a:t>
            </a:r>
          </a:p>
          <a:p>
            <a:r>
              <a:rPr lang="fr-FR" sz="800" i="1" dirty="0">
                <a:latin typeface="Caviar Dreams" panose="020B0402020204020504" pitchFamily="34" charset="0"/>
              </a:rPr>
              <a:t>     Bailli Délégué de France</a:t>
            </a:r>
            <a:r>
              <a:rPr lang="fr-FR" sz="800" dirty="0">
                <a:latin typeface="Caviar Dreams" panose="020B0402020204020504" pitchFamily="34" charset="0"/>
              </a:rPr>
              <a:t> </a:t>
            </a: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Stéphane Turpin, </a:t>
            </a:r>
          </a:p>
          <a:p>
            <a:r>
              <a:rPr lang="fr-FR" sz="800" i="1" dirty="0">
                <a:latin typeface="Caviar Dreams" panose="020B0402020204020504" pitchFamily="34" charset="0"/>
              </a:rPr>
              <a:t>     Argentier National</a:t>
            </a: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Jacques Binoist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des Pays de Loire</a:t>
            </a:r>
          </a:p>
          <a:p>
            <a:r>
              <a:rPr lang="fr-FR" sz="800" dirty="0">
                <a:latin typeface="Caviar Dreams" panose="020B0402020204020504" pitchFamily="34" charset="0"/>
              </a:rPr>
              <a:t> </a:t>
            </a:r>
          </a:p>
          <a:p>
            <a:pPr marL="171450" indent="-171450">
              <a:buFont typeface="Wingdings" panose="05000000000000000000" pitchFamily="2" charset="2"/>
              <a:buChar char="§"/>
            </a:pPr>
            <a:r>
              <a:rPr lang="fr-FR" sz="800" dirty="0">
                <a:latin typeface="Caviar Dreams" panose="020B0402020204020504" pitchFamily="34" charset="0"/>
              </a:rPr>
              <a:t>Côme de Chérisey, </a:t>
            </a:r>
          </a:p>
          <a:p>
            <a:r>
              <a:rPr lang="fr-FR" sz="800" i="1" dirty="0">
                <a:latin typeface="Caviar Dreams" panose="020B0402020204020504" pitchFamily="34" charset="0"/>
              </a:rPr>
              <a:t>     Conseiller Gastronomique</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i="1" dirty="0">
                <a:latin typeface="Caviar Dreams" panose="020B0402020204020504" pitchFamily="34" charset="0"/>
              </a:rPr>
              <a:t>Philippe Heullant, </a:t>
            </a:r>
          </a:p>
          <a:p>
            <a:r>
              <a:rPr lang="fr-FR" sz="800" i="1" dirty="0">
                <a:latin typeface="Caviar Dreams" panose="020B0402020204020504" pitchFamily="34" charset="0"/>
              </a:rPr>
              <a:t>     Chargé de Mission Presse et    </a:t>
            </a:r>
          </a:p>
          <a:p>
            <a:r>
              <a:rPr lang="fr-FR" sz="800" i="1" dirty="0">
                <a:latin typeface="Caviar Dreams" panose="020B0402020204020504" pitchFamily="34" charset="0"/>
              </a:rPr>
              <a:t>     Communication</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Jules Julien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d’Alsace</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Florent Martin, </a:t>
            </a:r>
          </a:p>
          <a:p>
            <a:r>
              <a:rPr lang="fr-FR" sz="800" i="1" dirty="0">
                <a:latin typeface="Caviar Dreams" panose="020B0402020204020504" pitchFamily="34" charset="0"/>
              </a:rPr>
              <a:t>     Echanson National</a:t>
            </a: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Robert Meulle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de Champagne</a:t>
            </a:r>
          </a:p>
          <a:p>
            <a:endParaRPr lang="fr-FR" sz="800"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Benoît de Montlebert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de Normandie</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i="1" dirty="0">
                <a:latin typeface="Caviar Dreams" panose="020B0402020204020504" pitchFamily="34" charset="0"/>
              </a:rPr>
              <a:t>Daphné Rodà, </a:t>
            </a:r>
          </a:p>
          <a:p>
            <a:r>
              <a:rPr lang="fr-FR" sz="800" i="1" dirty="0">
                <a:latin typeface="Caviar Dreams" panose="020B0402020204020504" pitchFamily="34" charset="0"/>
              </a:rPr>
              <a:t>     Chargée de Missions France</a:t>
            </a:r>
          </a:p>
          <a:p>
            <a:endParaRPr lang="fr-FR" sz="800" i="1" dirty="0">
              <a:latin typeface="Caviar Dreams" panose="020B0402020204020504" pitchFamily="34" charset="0"/>
            </a:endParaRPr>
          </a:p>
          <a:p>
            <a:pPr marL="171450" indent="-171450">
              <a:buFont typeface="Wingdings" panose="05000000000000000000" pitchFamily="2" charset="2"/>
              <a:buChar char="§"/>
            </a:pPr>
            <a:r>
              <a:rPr lang="fr-FR" sz="800" dirty="0">
                <a:latin typeface="Caviar Dreams" panose="020B0402020204020504" pitchFamily="34" charset="0"/>
              </a:rPr>
              <a:t>Alain Vertes </a:t>
            </a:r>
            <a:r>
              <a:rPr lang="fr-FR" sz="800" baseline="30000" dirty="0">
                <a:latin typeface="Caviar Dreams" panose="020B0402020204020504" pitchFamily="34" charset="0"/>
              </a:rPr>
              <a:t>1</a:t>
            </a:r>
            <a:r>
              <a:rPr lang="fr-FR" sz="800" dirty="0">
                <a:latin typeface="Caviar Dreams" panose="020B0402020204020504" pitchFamily="34" charset="0"/>
              </a:rPr>
              <a:t>, </a:t>
            </a:r>
          </a:p>
          <a:p>
            <a:r>
              <a:rPr lang="fr-FR" sz="800" i="1" dirty="0">
                <a:latin typeface="Caviar Dreams" panose="020B0402020204020504" pitchFamily="34" charset="0"/>
              </a:rPr>
              <a:t>     Bailli Provincial d’Occitanie</a:t>
            </a:r>
            <a:endParaRPr lang="fr-FR" sz="800" dirty="0">
              <a:latin typeface="Caviar Dreams" panose="020B0402020204020504" pitchFamily="34" charset="0"/>
            </a:endParaRPr>
          </a:p>
          <a:p>
            <a:endParaRPr lang="fr-FR" sz="800" i="1" dirty="0">
              <a:latin typeface="Caviar Dreams" panose="020B0402020204020504" pitchFamily="34" charset="0"/>
            </a:endParaRPr>
          </a:p>
          <a:p>
            <a:r>
              <a:rPr lang="fr-FR" sz="800" i="1" baseline="30000" dirty="0">
                <a:latin typeface="Caviar Dreams" panose="020B0402020204020504" pitchFamily="34" charset="0"/>
              </a:rPr>
              <a:t>1</a:t>
            </a:r>
            <a:r>
              <a:rPr lang="fr-FR" sz="800" i="1" dirty="0">
                <a:latin typeface="Caviar Dreams" panose="020B0402020204020504" pitchFamily="34" charset="0"/>
              </a:rPr>
              <a:t> </a:t>
            </a:r>
            <a:r>
              <a:rPr lang="fr-FR" sz="700" i="1" dirty="0">
                <a:latin typeface="Caviar Dreams" panose="020B0402020204020504" pitchFamily="34" charset="0"/>
              </a:rPr>
              <a:t>Également Chargé de Mission National</a:t>
            </a:r>
          </a:p>
          <a:p>
            <a:r>
              <a:rPr lang="fr-FR" sz="800" dirty="0">
                <a:latin typeface="Caviar Dreams" panose="020B0402020204020504" pitchFamily="34" charset="0"/>
              </a:rPr>
              <a:t> </a:t>
            </a:r>
          </a:p>
        </p:txBody>
      </p:sp>
      <p:pic>
        <p:nvPicPr>
          <p:cNvPr id="5" name="Image 4" descr="Une image contenant équipement électronique, capture d’écran, homme, écran&#10;&#10;Description générée automatiquement">
            <a:extLst>
              <a:ext uri="{FF2B5EF4-FFF2-40B4-BE49-F238E27FC236}">
                <a16:creationId xmlns:a16="http://schemas.microsoft.com/office/drawing/2014/main" id="{D49CA8E1-974B-4EA2-B44C-7A16763B62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675" t="25713" b="53963"/>
          <a:stretch/>
        </p:blipFill>
        <p:spPr>
          <a:xfrm>
            <a:off x="2770957" y="1811249"/>
            <a:ext cx="1215688" cy="844308"/>
          </a:xfrm>
          <a:prstGeom prst="rect">
            <a:avLst/>
          </a:prstGeom>
          <a:effectLst/>
        </p:spPr>
      </p:pic>
      <p:pic>
        <p:nvPicPr>
          <p:cNvPr id="15" name="Image 14" descr="Une image contenant équipement électronique, capture d’écran, homme, écran&#10;&#10;Description générée automatiquement">
            <a:extLst>
              <a:ext uri="{FF2B5EF4-FFF2-40B4-BE49-F238E27FC236}">
                <a16:creationId xmlns:a16="http://schemas.microsoft.com/office/drawing/2014/main" id="{68368B06-2325-4098-B84A-4BC96F8E40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5649" r="49238" b="37009"/>
          <a:stretch/>
        </p:blipFill>
        <p:spPr>
          <a:xfrm>
            <a:off x="2789363" y="3715911"/>
            <a:ext cx="1215688" cy="685846"/>
          </a:xfrm>
          <a:prstGeom prst="rect">
            <a:avLst/>
          </a:prstGeom>
          <a:effectLst/>
        </p:spPr>
      </p:pic>
      <p:sp>
        <p:nvSpPr>
          <p:cNvPr id="17" name="ZoneTexte 16">
            <a:extLst>
              <a:ext uri="{FF2B5EF4-FFF2-40B4-BE49-F238E27FC236}">
                <a16:creationId xmlns:a16="http://schemas.microsoft.com/office/drawing/2014/main" id="{4D44710C-41CF-4D98-9AA7-AEB3D191635E}"/>
              </a:ext>
            </a:extLst>
          </p:cNvPr>
          <p:cNvSpPr txBox="1"/>
          <p:nvPr/>
        </p:nvSpPr>
        <p:spPr>
          <a:xfrm>
            <a:off x="2780248" y="2441376"/>
            <a:ext cx="1215688"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700" cap="small" dirty="0">
                <a:solidFill>
                  <a:schemeClr val="bg1"/>
                </a:solidFill>
              </a:rPr>
              <a:t>Daphné Rodà</a:t>
            </a:r>
          </a:p>
        </p:txBody>
      </p:sp>
      <p:sp>
        <p:nvSpPr>
          <p:cNvPr id="20" name="ZoneTexte 19">
            <a:extLst>
              <a:ext uri="{FF2B5EF4-FFF2-40B4-BE49-F238E27FC236}">
                <a16:creationId xmlns:a16="http://schemas.microsoft.com/office/drawing/2014/main" id="{11575159-1695-408A-8040-03FBF1554CD3}"/>
              </a:ext>
            </a:extLst>
          </p:cNvPr>
          <p:cNvSpPr txBox="1"/>
          <p:nvPr/>
        </p:nvSpPr>
        <p:spPr>
          <a:xfrm>
            <a:off x="2780248" y="4225909"/>
            <a:ext cx="1215688"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700" cap="small" dirty="0">
                <a:solidFill>
                  <a:schemeClr val="bg1"/>
                </a:solidFill>
              </a:rPr>
              <a:t>Benoit de Montlebert</a:t>
            </a:r>
          </a:p>
        </p:txBody>
      </p:sp>
      <p:sp>
        <p:nvSpPr>
          <p:cNvPr id="21" name="ZoneTexte 20">
            <a:extLst>
              <a:ext uri="{FF2B5EF4-FFF2-40B4-BE49-F238E27FC236}">
                <a16:creationId xmlns:a16="http://schemas.microsoft.com/office/drawing/2014/main" id="{64AFCED4-25FE-44CE-85F9-2C035695B9C2}"/>
              </a:ext>
            </a:extLst>
          </p:cNvPr>
          <p:cNvSpPr txBox="1"/>
          <p:nvPr/>
        </p:nvSpPr>
        <p:spPr>
          <a:xfrm>
            <a:off x="2798254" y="5983991"/>
            <a:ext cx="1215688" cy="200055"/>
          </a:xfrm>
          <a:prstGeom prst="rect">
            <a:avLst/>
          </a:prstGeom>
          <a:noFill/>
        </p:spPr>
        <p:txBody>
          <a:bodyPr wrap="square" rtlCol="0">
            <a:spAutoFit/>
          </a:bodyPr>
          <a:lstStyle/>
          <a:p>
            <a:pPr algn="ctr"/>
            <a:r>
              <a:rPr lang="fr-FR" sz="700" cap="small" dirty="0">
                <a:solidFill>
                  <a:schemeClr val="bg1"/>
                </a:solidFill>
              </a:rPr>
              <a:t>Robert Meulle</a:t>
            </a:r>
          </a:p>
        </p:txBody>
      </p:sp>
      <p:pic>
        <p:nvPicPr>
          <p:cNvPr id="23" name="Image 22" descr="Une image contenant équipement électronique, capture d’écran, homme, écran&#10;&#10;Description générée automatiquement">
            <a:extLst>
              <a:ext uri="{FF2B5EF4-FFF2-40B4-BE49-F238E27FC236}">
                <a16:creationId xmlns:a16="http://schemas.microsoft.com/office/drawing/2014/main" id="{7BF84835-B10D-4966-BD39-6086D40896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675" t="45092" b="37574"/>
          <a:stretch/>
        </p:blipFill>
        <p:spPr>
          <a:xfrm>
            <a:off x="2773678" y="2823696"/>
            <a:ext cx="1215688" cy="720080"/>
          </a:xfrm>
          <a:prstGeom prst="rect">
            <a:avLst/>
          </a:prstGeom>
          <a:effectLst/>
        </p:spPr>
      </p:pic>
      <p:sp>
        <p:nvSpPr>
          <p:cNvPr id="12" name="ZoneTexte 11">
            <a:extLst>
              <a:ext uri="{FF2B5EF4-FFF2-40B4-BE49-F238E27FC236}">
                <a16:creationId xmlns:a16="http://schemas.microsoft.com/office/drawing/2014/main" id="{4ED81711-A332-421D-8C55-4394000AA162}"/>
              </a:ext>
            </a:extLst>
          </p:cNvPr>
          <p:cNvSpPr txBox="1"/>
          <p:nvPr/>
        </p:nvSpPr>
        <p:spPr>
          <a:xfrm>
            <a:off x="2789893" y="3388281"/>
            <a:ext cx="1215688" cy="200055"/>
          </a:xfrm>
          <a:prstGeom prst="rect">
            <a:avLst/>
          </a:prstGeom>
          <a:noFill/>
          <a:effectLst/>
        </p:spPr>
        <p:txBody>
          <a:bodyPr wrap="square" rtlCol="0">
            <a:spAutoFit/>
          </a:bodyPr>
          <a:lstStyle/>
          <a:p>
            <a:pPr algn="ctr"/>
            <a:r>
              <a:rPr lang="fr-FR" sz="700" cap="small" dirty="0">
                <a:solidFill>
                  <a:schemeClr val="bg1"/>
                </a:solidFill>
              </a:rPr>
              <a:t>Come de Chérisey</a:t>
            </a:r>
          </a:p>
        </p:txBody>
      </p:sp>
      <p:pic>
        <p:nvPicPr>
          <p:cNvPr id="25" name="62783367-721C-4C31-BA1C-6383C54929D0">
            <a:extLst>
              <a:ext uri="{FF2B5EF4-FFF2-40B4-BE49-F238E27FC236}">
                <a16:creationId xmlns:a16="http://schemas.microsoft.com/office/drawing/2014/main" id="{AD7D9FD2-6A8A-422B-B5F8-B0DCF3576FF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748" r="67870" b="66610"/>
          <a:stretch/>
        </p:blipFill>
        <p:spPr bwMode="auto">
          <a:xfrm>
            <a:off x="2789251" y="4587780"/>
            <a:ext cx="1233695" cy="682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a:extLst>
              <a:ext uri="{FF2B5EF4-FFF2-40B4-BE49-F238E27FC236}">
                <a16:creationId xmlns:a16="http://schemas.microsoft.com/office/drawing/2014/main" id="{13A8B836-A7CC-40FC-B2F2-E525F98D6D76}"/>
              </a:ext>
            </a:extLst>
          </p:cNvPr>
          <p:cNvSpPr txBox="1"/>
          <p:nvPr/>
        </p:nvSpPr>
        <p:spPr>
          <a:xfrm>
            <a:off x="2798254" y="5096311"/>
            <a:ext cx="1215688" cy="20005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700" cap="small" dirty="0">
                <a:solidFill>
                  <a:schemeClr val="bg1"/>
                </a:solidFill>
              </a:rPr>
              <a:t>Stéphane Turpin</a:t>
            </a:r>
          </a:p>
        </p:txBody>
      </p:sp>
      <p:sp>
        <p:nvSpPr>
          <p:cNvPr id="29" name="ZoneTexte 28">
            <a:extLst>
              <a:ext uri="{FF2B5EF4-FFF2-40B4-BE49-F238E27FC236}">
                <a16:creationId xmlns:a16="http://schemas.microsoft.com/office/drawing/2014/main" id="{4EF7BC21-D05F-4293-8FD8-8CB2413E6C59}"/>
              </a:ext>
            </a:extLst>
          </p:cNvPr>
          <p:cNvSpPr txBox="1"/>
          <p:nvPr/>
        </p:nvSpPr>
        <p:spPr>
          <a:xfrm>
            <a:off x="6981440" y="3520114"/>
            <a:ext cx="1819625" cy="2923877"/>
          </a:xfrm>
          <a:prstGeom prst="rect">
            <a:avLst/>
          </a:prstGeom>
          <a:noFill/>
          <a:ln w="12700">
            <a:noFill/>
          </a:ln>
        </p:spPr>
        <p:txBody>
          <a:bodyPr wrap="square" rtlCol="0">
            <a:spAutoFit/>
          </a:bodyPr>
          <a:lstStyle/>
          <a:p>
            <a:pPr marL="171450" indent="-171450">
              <a:buFont typeface="Wingdings" panose="05000000000000000000" pitchFamily="2" charset="2"/>
              <a:buChar char="q"/>
            </a:pPr>
            <a:r>
              <a:rPr lang="fr-FR" sz="800" dirty="0">
                <a:solidFill>
                  <a:srgbClr val="A99563"/>
                </a:solidFill>
                <a:latin typeface="Caviar Dreams" panose="020B0402020204020504" pitchFamily="34" charset="0"/>
              </a:rPr>
              <a:t>Facture pour les Professionnels de La Chaîne</a:t>
            </a:r>
          </a:p>
          <a:p>
            <a:r>
              <a:rPr lang="fr-FR" sz="800" dirty="0">
                <a:latin typeface="Caviar Dreams" panose="020B0402020204020504" pitchFamily="34" charset="0"/>
              </a:rPr>
              <a:t>Une facture sera proposée systématiquement aux membres professionnels de La Chaîne, dans le cadre de leur adhésion et cotisation.</a:t>
            </a:r>
          </a:p>
          <a:p>
            <a:endParaRPr lang="fr-FR" sz="800" dirty="0">
              <a:latin typeface="Caviar Dreams" panose="020B0402020204020504" pitchFamily="34" charset="0"/>
            </a:endParaRPr>
          </a:p>
          <a:p>
            <a:pPr marL="171450" indent="-171450">
              <a:buFont typeface="Wingdings" panose="05000000000000000000" pitchFamily="2" charset="2"/>
              <a:buChar char="q"/>
            </a:pPr>
            <a:r>
              <a:rPr lang="fr-FR" sz="800" dirty="0">
                <a:solidFill>
                  <a:srgbClr val="A99563"/>
                </a:solidFill>
                <a:latin typeface="Caviar Dreams" panose="020B0402020204020504" pitchFamily="34" charset="0"/>
              </a:rPr>
              <a:t>Concours Mets et Vins</a:t>
            </a:r>
          </a:p>
          <a:p>
            <a:r>
              <a:rPr lang="fr-FR" sz="800" spc="-20" dirty="0">
                <a:latin typeface="Caviar Dreams" panose="020B0402020204020504" pitchFamily="34" charset="0"/>
              </a:rPr>
              <a:t>Florent Martin, Echanson de France, présente l’état d’avancement de son beau projet de « Concours Mets et Vins »</a:t>
            </a:r>
          </a:p>
          <a:p>
            <a:endParaRPr lang="fr-FR" sz="800" spc="-20" dirty="0">
              <a:latin typeface="Caviar Dreams" panose="020B0402020204020504" pitchFamily="34" charset="0"/>
            </a:endParaRPr>
          </a:p>
          <a:p>
            <a:pPr marL="171450" indent="-171450">
              <a:buFont typeface="Wingdings" panose="05000000000000000000" pitchFamily="2" charset="2"/>
              <a:buChar char="q"/>
            </a:pPr>
            <a:r>
              <a:rPr lang="fr-FR" sz="800" dirty="0">
                <a:solidFill>
                  <a:srgbClr val="A99563"/>
                </a:solidFill>
                <a:latin typeface="Caviar Dreams" panose="020B0402020204020504" pitchFamily="34" charset="0"/>
              </a:rPr>
              <a:t>Grand Chapitre de France</a:t>
            </a:r>
          </a:p>
          <a:p>
            <a:r>
              <a:rPr lang="fr-FR" sz="800" dirty="0">
                <a:latin typeface="Caviar Dreams" panose="020B0402020204020504" pitchFamily="34" charset="0"/>
              </a:rPr>
              <a:t>Laurent Poultier du Mesnil, présente son avant-programme au Bureau National, qui se déroulera dans le Pays Basque, du 14 au 18 juin 2020 </a:t>
            </a:r>
          </a:p>
          <a:p>
            <a:r>
              <a:rPr lang="fr-FR" sz="800" dirty="0">
                <a:latin typeface="Caviar Dreams" panose="020B0402020204020504" pitchFamily="34" charset="0"/>
              </a:rPr>
              <a:t>(Voir présentation du Conseil, dans l’Editorial du Bailli Délégué de France)</a:t>
            </a:r>
          </a:p>
        </p:txBody>
      </p:sp>
      <p:pic>
        <p:nvPicPr>
          <p:cNvPr id="16" name="Image 15">
            <a:extLst>
              <a:ext uri="{FF2B5EF4-FFF2-40B4-BE49-F238E27FC236}">
                <a16:creationId xmlns:a16="http://schemas.microsoft.com/office/drawing/2014/main" id="{AACD4587-5247-4B7E-B9D1-8F8DB5D3ED6B}"/>
              </a:ext>
            </a:extLst>
          </p:cNvPr>
          <p:cNvPicPr>
            <a:picLocks noChangeAspect="1"/>
          </p:cNvPicPr>
          <p:nvPr/>
        </p:nvPicPr>
        <p:blipFill rotWithShape="1">
          <a:blip r:embed="rId8"/>
          <a:srcRect b="11198"/>
          <a:stretch/>
        </p:blipFill>
        <p:spPr>
          <a:xfrm>
            <a:off x="5067290" y="3829786"/>
            <a:ext cx="1649175" cy="2198901"/>
          </a:xfrm>
          <a:prstGeom prst="rect">
            <a:avLst/>
          </a:prstGeom>
          <a:effectLst>
            <a:outerShdw blurRad="50800" dist="38100" dir="10800000" algn="r" rotWithShape="0">
              <a:prstClr val="black">
                <a:alpha val="40000"/>
              </a:prstClr>
            </a:outerShdw>
          </a:effectLst>
        </p:spPr>
      </p:pic>
      <p:pic>
        <p:nvPicPr>
          <p:cNvPr id="1026" name="Picture 2" descr="L’image contient peut-être : 1 personne">
            <a:extLst>
              <a:ext uri="{FF2B5EF4-FFF2-40B4-BE49-F238E27FC236}">
                <a16:creationId xmlns:a16="http://schemas.microsoft.com/office/drawing/2014/main" id="{C7072A22-DC69-4AAD-A37B-88E3E1448AE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50230" y="1196752"/>
            <a:ext cx="1649176" cy="2198901"/>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88CA717E-88DF-4593-9B49-7F40D6AE0C71}"/>
              </a:ext>
            </a:extLst>
          </p:cNvPr>
          <p:cNvSpPr txBox="1"/>
          <p:nvPr/>
        </p:nvSpPr>
        <p:spPr>
          <a:xfrm>
            <a:off x="5015323" y="6065276"/>
            <a:ext cx="1753111" cy="461665"/>
          </a:xfrm>
          <a:prstGeom prst="rect">
            <a:avLst/>
          </a:prstGeom>
          <a:noFill/>
        </p:spPr>
        <p:txBody>
          <a:bodyPr wrap="square" rtlCol="0">
            <a:spAutoFit/>
          </a:bodyPr>
          <a:lstStyle/>
          <a:p>
            <a:pPr algn="ctr"/>
            <a:r>
              <a:rPr lang="fr-FR" sz="800" dirty="0">
                <a:latin typeface="Caviar Dreams" panose="020B0402020204020504" pitchFamily="34" charset="0"/>
              </a:rPr>
              <a:t>La prochaine réunion du Bureau National </a:t>
            </a:r>
          </a:p>
          <a:p>
            <a:pPr algn="ctr"/>
            <a:r>
              <a:rPr lang="fr-FR" sz="800" dirty="0">
                <a:latin typeface="Caviar Dreams" panose="020B0402020204020504" pitchFamily="34" charset="0"/>
              </a:rPr>
              <a:t>aura lieu le dimanche 5 juillet</a:t>
            </a:r>
            <a:endParaRPr lang="fr-FR" dirty="0"/>
          </a:p>
        </p:txBody>
      </p:sp>
      <p:sp>
        <p:nvSpPr>
          <p:cNvPr id="32" name="ZoneTexte 31">
            <a:extLst>
              <a:ext uri="{FF2B5EF4-FFF2-40B4-BE49-F238E27FC236}">
                <a16:creationId xmlns:a16="http://schemas.microsoft.com/office/drawing/2014/main" id="{5AF3D350-FD48-475E-BEA4-6022A92F9B7C}"/>
              </a:ext>
            </a:extLst>
          </p:cNvPr>
          <p:cNvSpPr txBox="1"/>
          <p:nvPr/>
        </p:nvSpPr>
        <p:spPr>
          <a:xfrm>
            <a:off x="5159837" y="488355"/>
            <a:ext cx="3321132" cy="646331"/>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Au programme</a:t>
            </a:r>
          </a:p>
          <a:p>
            <a:endParaRPr lang="fr-FR" dirty="0"/>
          </a:p>
        </p:txBody>
      </p:sp>
      <p:cxnSp>
        <p:nvCxnSpPr>
          <p:cNvPr id="35" name="Connecteur droit 34">
            <a:extLst>
              <a:ext uri="{FF2B5EF4-FFF2-40B4-BE49-F238E27FC236}">
                <a16:creationId xmlns:a16="http://schemas.microsoft.com/office/drawing/2014/main" id="{DFB01E62-A94B-4539-9844-91BA35C39FFF}"/>
              </a:ext>
            </a:extLst>
          </p:cNvPr>
          <p:cNvCxnSpPr>
            <a:cxnSpLocks/>
          </p:cNvCxnSpPr>
          <p:nvPr/>
        </p:nvCxnSpPr>
        <p:spPr>
          <a:xfrm>
            <a:off x="5436096"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38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 y="10725"/>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Présentation</a:t>
            </a:r>
          </a:p>
          <a:p>
            <a:pPr algn="ctr"/>
            <a:r>
              <a:rPr lang="fr-FR" sz="1700" dirty="0">
                <a:solidFill>
                  <a:srgbClr val="B6A67C"/>
                </a:solidFill>
                <a:latin typeface="Caviar Dreams" panose="020B0402020204020504" pitchFamily="34" charset="0"/>
              </a:rPr>
              <a:t>d’un nouveau membre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899592" y="1035313"/>
            <a:ext cx="3096344" cy="400110"/>
          </a:xfrm>
          <a:prstGeom prst="rect">
            <a:avLst/>
          </a:prstGeom>
          <a:noFill/>
        </p:spPr>
        <p:txBody>
          <a:bodyPr wrap="square" rtlCol="0">
            <a:spAutoFit/>
          </a:bodyPr>
          <a:lstStyle/>
          <a:p>
            <a:r>
              <a:rPr lang="fr-FR" sz="1000" dirty="0">
                <a:latin typeface="Caviar Dreams" panose="020B0402020204020504" pitchFamily="34" charset="0"/>
              </a:rPr>
              <a:t>Daphné Rodà, gestionnaire de grands comptes, </a:t>
            </a:r>
            <a:r>
              <a:rPr lang="fr-FR" sz="1000" i="1" dirty="0">
                <a:solidFill>
                  <a:srgbClr val="B6A67C"/>
                </a:solidFill>
                <a:latin typeface="Caviar Dreams" panose="020B0402020204020504" pitchFamily="34" charset="0"/>
              </a:rPr>
              <a:t>Chargée de Missions Nationales</a:t>
            </a:r>
          </a:p>
        </p:txBody>
      </p:sp>
      <p:sp>
        <p:nvSpPr>
          <p:cNvPr id="16" name="ZoneTexte 15">
            <a:extLst>
              <a:ext uri="{FF2B5EF4-FFF2-40B4-BE49-F238E27FC236}">
                <a16:creationId xmlns:a16="http://schemas.microsoft.com/office/drawing/2014/main" id="{947717C1-2B29-490A-BE3E-CBE603D49668}"/>
              </a:ext>
            </a:extLst>
          </p:cNvPr>
          <p:cNvSpPr txBox="1"/>
          <p:nvPr/>
        </p:nvSpPr>
        <p:spPr>
          <a:xfrm>
            <a:off x="685970" y="1628800"/>
            <a:ext cx="3379572" cy="3785652"/>
          </a:xfrm>
          <a:prstGeom prst="rect">
            <a:avLst/>
          </a:prstGeom>
          <a:noFill/>
        </p:spPr>
        <p:txBody>
          <a:bodyPr wrap="square" rtlCol="0">
            <a:spAutoFit/>
          </a:bodyPr>
          <a:lstStyle/>
          <a:p>
            <a:pPr algn="just"/>
            <a:r>
              <a:rPr lang="fr-FR" sz="800" dirty="0">
                <a:latin typeface="Caviar Dreams" panose="020B0402020204020504" pitchFamily="34" charset="0"/>
              </a:rPr>
              <a:t>Daphné Rodà est gestionnaire de grands comptes pour EFG Bank Luxembourg.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Belge de naissance, Daphné est passionnée de gastronomie et adepte de bonnes tables et bons vins, et plus particulièrement de champagnes. Ses voyages sont toujours élaborés en rapport avec des choix de bons restaurants et chefs talentueux.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Initiée très jeune par ses grands-parents Italiens à la cuisine traditionnelle et à l’art transalpin de la table, la cuisine est une de ses activités préférées. D’ailleurs, si elle n’avait pas travaillé dans le secteur financier, Daphné aurait très certainement choisi le domaine de la restauration, son rêve étant de pouvoir ouvrir un jour son propre restaurant… de cuisine italienne « </a:t>
            </a:r>
            <a:r>
              <a:rPr lang="fr-FR" sz="800" dirty="0" err="1">
                <a:latin typeface="Caviar Dreams" panose="020B0402020204020504" pitchFamily="34" charset="0"/>
              </a:rPr>
              <a:t>ovviamente</a:t>
            </a:r>
            <a:r>
              <a:rPr lang="fr-FR" sz="800" dirty="0">
                <a:latin typeface="Caviar Dreams" panose="020B0402020204020504" pitchFamily="34" charset="0"/>
              </a:rPr>
              <a:t> ». Elle est d’ailleurs régulièrement à la recherche de nouveaux établissements à racheter en France et au Luxembourg pour ses clients entrepreneurs.</a:t>
            </a:r>
          </a:p>
          <a:p>
            <a:pPr algn="just"/>
            <a:r>
              <a:rPr lang="fr-FR" sz="800" dirty="0">
                <a:latin typeface="Caviar Dreams" panose="020B0402020204020504" pitchFamily="34" charset="0"/>
              </a:rPr>
              <a:t> </a:t>
            </a:r>
          </a:p>
          <a:p>
            <a:pPr algn="just"/>
            <a:r>
              <a:rPr lang="fr-FR" sz="800" dirty="0">
                <a:latin typeface="Caviar Dreams" panose="020B0402020204020504" pitchFamily="34" charset="0"/>
              </a:rPr>
              <a:t>Outre les marchés financiers, Daphné est une grande passionnée d’automobile ; elle adore assister aux grands prix de formule 1 et conduit elle-même sur circuit.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En intégrant la Chaîne des Rôtisseurs, Daphné est heureuse de pouvoir y vivre pleinement sa passion et de se rendre utile au sein du Bureau National, afin d’apporter un souffle neuf au Baillage de France et de le rendre encore plus attrayant pour de nouveaux membres.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Daphné Rodà rejoint donc la Chaîne et le Bureau de France comme </a:t>
            </a:r>
            <a:r>
              <a:rPr lang="fr-FR" sz="800" dirty="0">
                <a:solidFill>
                  <a:srgbClr val="B6A67C"/>
                </a:solidFill>
                <a:latin typeface="Caviar Dreams" panose="020B0402020204020504" pitchFamily="34" charset="0"/>
              </a:rPr>
              <a:t>Chargée de Missions Nationales</a:t>
            </a:r>
            <a:r>
              <a:rPr lang="fr-FR" sz="800" dirty="0">
                <a:latin typeface="Caviar Dreams" panose="020B0402020204020504" pitchFamily="34" charset="0"/>
              </a:rPr>
              <a:t>.</a:t>
            </a:r>
          </a:p>
          <a:p>
            <a:endParaRPr lang="fr-FR" sz="800" dirty="0">
              <a:latin typeface="Caviar Dreams" panose="020B0402020204020504" pitchFamily="34" charset="0"/>
            </a:endParaRPr>
          </a:p>
        </p:txBody>
      </p:sp>
      <p:sp>
        <p:nvSpPr>
          <p:cNvPr id="10" name="Rectangle 9">
            <a:extLst>
              <a:ext uri="{FF2B5EF4-FFF2-40B4-BE49-F238E27FC236}">
                <a16:creationId xmlns:a16="http://schemas.microsoft.com/office/drawing/2014/main" id="{34E8CD16-B401-4955-A44B-068435036697}"/>
              </a:ext>
            </a:extLst>
          </p:cNvPr>
          <p:cNvSpPr/>
          <p:nvPr/>
        </p:nvSpPr>
        <p:spPr>
          <a:xfrm>
            <a:off x="1835695" y="5517232"/>
            <a:ext cx="1008112" cy="1008112"/>
          </a:xfrm>
          <a:prstGeom prst="rect">
            <a:avLst/>
          </a:prstGeom>
          <a:solidFill>
            <a:srgbClr val="B6A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8" descr="Bureau National">
            <a:extLst>
              <a:ext uri="{FF2B5EF4-FFF2-40B4-BE49-F238E27FC236}">
                <a16:creationId xmlns:a16="http://schemas.microsoft.com/office/drawing/2014/main" id="{F4AD4374-33CB-49D6-9DBF-F544B819A9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049" b="10244"/>
          <a:stretch/>
        </p:blipFill>
        <p:spPr bwMode="auto">
          <a:xfrm>
            <a:off x="1763688" y="5445224"/>
            <a:ext cx="1008563" cy="103709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téléphone mobile, femme, téléphone, table&#10;&#10;Description générée automatiquement">
            <a:extLst>
              <a:ext uri="{FF2B5EF4-FFF2-40B4-BE49-F238E27FC236}">
                <a16:creationId xmlns:a16="http://schemas.microsoft.com/office/drawing/2014/main" id="{2A0FAE66-8023-4B6E-84CA-FB040C1271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76" t="9052" b="26542"/>
          <a:stretch/>
        </p:blipFill>
        <p:spPr>
          <a:xfrm>
            <a:off x="5361686" y="1536174"/>
            <a:ext cx="3096344" cy="3785652"/>
          </a:xfrm>
          <a:prstGeom prst="rect">
            <a:avLst/>
          </a:prstGeom>
        </p:spPr>
      </p:pic>
    </p:spTree>
    <p:extLst>
      <p:ext uri="{BB962C8B-B14F-4D97-AF65-F5344CB8AC3E}">
        <p14:creationId xmlns:p14="http://schemas.microsoft.com/office/powerpoint/2010/main" val="49681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0" y="0"/>
            <a:ext cx="9144000" cy="6858000"/>
          </a:xfrm>
          <a:prstGeom prst="rect">
            <a:avLst/>
          </a:prstGeom>
        </p:spPr>
      </p:pic>
      <p:pic>
        <p:nvPicPr>
          <p:cNvPr id="7" name="Image 6" descr="Une image contenant personne, homme, regardant, debout&#10;&#10;Description générée automatiquement">
            <a:extLst>
              <a:ext uri="{FF2B5EF4-FFF2-40B4-BE49-F238E27FC236}">
                <a16:creationId xmlns:a16="http://schemas.microsoft.com/office/drawing/2014/main" id="{C3E15304-B3AF-4AE8-8D4D-92C40A01D2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77" t="-521" r="11441" b="4631"/>
          <a:stretch/>
        </p:blipFill>
        <p:spPr>
          <a:xfrm>
            <a:off x="5292080" y="1530163"/>
            <a:ext cx="3096344" cy="3797673"/>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Présentation</a:t>
            </a:r>
          </a:p>
          <a:p>
            <a:pPr algn="ctr"/>
            <a:r>
              <a:rPr lang="fr-FR" sz="1700" dirty="0">
                <a:solidFill>
                  <a:srgbClr val="B6A67C"/>
                </a:solidFill>
                <a:latin typeface="Caviar Dreams" panose="020B0402020204020504" pitchFamily="34" charset="0"/>
              </a:rPr>
              <a:t>d’un nouveau membre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899592" y="1035313"/>
            <a:ext cx="3096344" cy="400110"/>
          </a:xfrm>
          <a:prstGeom prst="rect">
            <a:avLst/>
          </a:prstGeom>
          <a:noFill/>
        </p:spPr>
        <p:txBody>
          <a:bodyPr wrap="square" rtlCol="0">
            <a:spAutoFit/>
          </a:bodyPr>
          <a:lstStyle/>
          <a:p>
            <a:r>
              <a:rPr lang="fr-FR" sz="1000" dirty="0">
                <a:latin typeface="Caviar Dreams" panose="020B0402020204020504" pitchFamily="34" charset="0"/>
              </a:rPr>
              <a:t>Franck Fontaine, Chef exécutif et Consultant, </a:t>
            </a:r>
            <a:r>
              <a:rPr lang="fr-FR" sz="1000" i="1" dirty="0">
                <a:solidFill>
                  <a:srgbClr val="B6A67C"/>
                </a:solidFill>
                <a:latin typeface="Caviar Dreams" panose="020B0402020204020504" pitchFamily="34" charset="0"/>
              </a:rPr>
              <a:t>Conseiller Culinaire National</a:t>
            </a:r>
          </a:p>
        </p:txBody>
      </p:sp>
      <p:sp>
        <p:nvSpPr>
          <p:cNvPr id="16" name="ZoneTexte 15">
            <a:extLst>
              <a:ext uri="{FF2B5EF4-FFF2-40B4-BE49-F238E27FC236}">
                <a16:creationId xmlns:a16="http://schemas.microsoft.com/office/drawing/2014/main" id="{947717C1-2B29-490A-BE3E-CBE603D49668}"/>
              </a:ext>
            </a:extLst>
          </p:cNvPr>
          <p:cNvSpPr txBox="1"/>
          <p:nvPr/>
        </p:nvSpPr>
        <p:spPr>
          <a:xfrm>
            <a:off x="612761" y="1556792"/>
            <a:ext cx="3525990" cy="3831818"/>
          </a:xfrm>
          <a:prstGeom prst="rect">
            <a:avLst/>
          </a:prstGeom>
          <a:noFill/>
        </p:spPr>
        <p:txBody>
          <a:bodyPr wrap="square" rtlCol="0">
            <a:spAutoFit/>
          </a:bodyPr>
          <a:lstStyle/>
          <a:p>
            <a:pPr algn="just"/>
            <a:r>
              <a:rPr lang="fr-FR" sz="800" dirty="0">
                <a:latin typeface="Caviar Dreams" panose="020B0402020204020504" pitchFamily="34" charset="0"/>
              </a:rPr>
              <a:t>Franck Fontaine, alchimiste du goût</a:t>
            </a:r>
          </a:p>
          <a:p>
            <a:pPr algn="just">
              <a:lnSpc>
                <a:spcPts val="700"/>
              </a:lnSpc>
            </a:pPr>
            <a:endParaRPr lang="fr-FR" sz="800" dirty="0">
              <a:latin typeface="Caviar Dreams" panose="020B0402020204020504" pitchFamily="34" charset="0"/>
            </a:endParaRPr>
          </a:p>
          <a:p>
            <a:pPr algn="just"/>
            <a:r>
              <a:rPr lang="fr-FR" sz="800" dirty="0">
                <a:latin typeface="Caviar Dreams" panose="020B0402020204020504" pitchFamily="34" charset="0"/>
              </a:rPr>
              <a:t>Rencontrer Franck c’est comme ouvrir un beau livre de cuisine où s’inscrit l’histoire des plus grandes tables et où se lit le nom de chefs prestigieux. </a:t>
            </a:r>
          </a:p>
          <a:p>
            <a:pPr algn="just">
              <a:lnSpc>
                <a:spcPts val="700"/>
              </a:lnSpc>
            </a:pPr>
            <a:endParaRPr lang="fr-FR" sz="800" dirty="0">
              <a:latin typeface="Caviar Dreams" panose="020B0402020204020504" pitchFamily="34" charset="0"/>
            </a:endParaRPr>
          </a:p>
          <a:p>
            <a:pPr algn="just"/>
            <a:r>
              <a:rPr lang="fr-FR" sz="800" spc="-20" dirty="0">
                <a:latin typeface="Caviar Dreams" panose="020B0402020204020504" pitchFamily="34" charset="0"/>
              </a:rPr>
              <a:t>Des expériences déterminantes ont forgé ce passionné, doté d’une énergie folle et amoureux du beau produit, qui fut Chef des cuisines d’un 2 étoiles à seulement vingt-trois ans. D’abord skieur de haut niveau, Franck Fontaine a finalement opté pour les fourneaux tout en gardant le goût du hors-piste.</a:t>
            </a:r>
          </a:p>
          <a:p>
            <a:pPr algn="just">
              <a:lnSpc>
                <a:spcPts val="700"/>
              </a:lnSpc>
            </a:pPr>
            <a:endParaRPr lang="fr-FR" sz="800" dirty="0">
              <a:latin typeface="Caviar Dreams" panose="020B0402020204020504" pitchFamily="34" charset="0"/>
            </a:endParaRPr>
          </a:p>
          <a:p>
            <a:pPr algn="just"/>
            <a:r>
              <a:rPr lang="fr-FR" sz="800" dirty="0">
                <a:latin typeface="Caviar Dreams" panose="020B0402020204020504" pitchFamily="34" charset="0"/>
              </a:rPr>
              <a:t>Ne jamais suivre les sentiers balisés pour se surprendre lui-même et se réinventer en permanence, telle est sa recette favorite. C’est ainsi que Franck Fontaine s’est dessiné un parcours atypique qui l’a mené de </a:t>
            </a:r>
            <a:r>
              <a:rPr lang="fr-FR" sz="800" i="1" dirty="0">
                <a:latin typeface="Caviar Dreams" panose="020B0402020204020504" pitchFamily="34" charset="0"/>
              </a:rPr>
              <a:t>La Tour d’Argent </a:t>
            </a:r>
            <a:r>
              <a:rPr lang="fr-FR" sz="800" dirty="0">
                <a:latin typeface="Caviar Dreams" panose="020B0402020204020504" pitchFamily="34" charset="0"/>
              </a:rPr>
              <a:t>à diriger une des plus grandes brasseries de Munich, après une étape chez Alain Ducasse ou encore des missions de consultant pour différents groupes de restauration. </a:t>
            </a:r>
          </a:p>
          <a:p>
            <a:pPr algn="just">
              <a:lnSpc>
                <a:spcPts val="700"/>
              </a:lnSpc>
            </a:pPr>
            <a:endParaRPr lang="fr-FR" sz="800" dirty="0">
              <a:latin typeface="Caviar Dreams" panose="020B0402020204020504" pitchFamily="34" charset="0"/>
            </a:endParaRPr>
          </a:p>
          <a:p>
            <a:pPr algn="just"/>
            <a:r>
              <a:rPr lang="fr-FR" sz="800" dirty="0">
                <a:latin typeface="Caviar Dreams" panose="020B0402020204020504" pitchFamily="34" charset="0"/>
              </a:rPr>
              <a:t>Petite ou grande maison, haute gastronomie ou collectivité, ce qui le met en mouvement depuis plus de 20 ans, c’est le défi, la nouveauté et le besoin d’étendre son champ d’expériences. </a:t>
            </a:r>
          </a:p>
          <a:p>
            <a:pPr algn="just"/>
            <a:endParaRPr lang="fr-FR" sz="800" dirty="0">
              <a:latin typeface="Caviar Dreams" panose="020B0402020204020504" pitchFamily="34" charset="0"/>
            </a:endParaRPr>
          </a:p>
          <a:p>
            <a:pPr algn="just"/>
            <a:r>
              <a:rPr lang="fr-FR" sz="800" spc="-10" dirty="0">
                <a:latin typeface="Caviar Dreams" panose="020B0402020204020504" pitchFamily="34" charset="0"/>
              </a:rPr>
              <a:t>Si les fourneaux le passionnent, il aime presque autant explorer ce qui se joue autour : la logistique, la gestion du personnel, l’aspect financier...</a:t>
            </a:r>
          </a:p>
          <a:p>
            <a:pPr algn="just">
              <a:lnSpc>
                <a:spcPts val="700"/>
              </a:lnSpc>
            </a:pPr>
            <a:endParaRPr lang="fr-FR" sz="800" dirty="0">
              <a:latin typeface="Caviar Dreams" panose="020B0402020204020504" pitchFamily="34" charset="0"/>
            </a:endParaRPr>
          </a:p>
          <a:p>
            <a:pPr algn="just"/>
            <a:r>
              <a:rPr lang="fr-FR" sz="800" dirty="0">
                <a:latin typeface="Caviar Dreams" panose="020B0402020204020504" pitchFamily="34" charset="0"/>
              </a:rPr>
              <a:t>Son style ? L’échange. Plutôt que d’imposer sa carte aux chefs, il préfère les associer à ses recherches et stimuler leur créativité afin d’élaborer une offre collective forcément plus riche qu’une création individuelle. Car la cuisine est pour lui un travail d’équipe où l’aspect humain est central, car c’est l’homme qui fait le restaurant. </a:t>
            </a:r>
          </a:p>
          <a:p>
            <a:pPr algn="just">
              <a:lnSpc>
                <a:spcPts val="700"/>
              </a:lnSpc>
            </a:pPr>
            <a:endParaRPr lang="fr-FR" sz="800" dirty="0">
              <a:latin typeface="Caviar Dreams" panose="020B0402020204020504" pitchFamily="34" charset="0"/>
            </a:endParaRPr>
          </a:p>
          <a:p>
            <a:pPr algn="just"/>
            <a:r>
              <a:rPr lang="fr-FR" sz="800" dirty="0">
                <a:latin typeface="Caviar Dreams" panose="020B0402020204020504" pitchFamily="34" charset="0"/>
              </a:rPr>
              <a:t>Franck réintègre la Chaîne et rejoint le Bureau de France comme </a:t>
            </a:r>
            <a:r>
              <a:rPr lang="fr-FR" sz="800" dirty="0">
                <a:solidFill>
                  <a:srgbClr val="B6A67C"/>
                </a:solidFill>
                <a:latin typeface="Caviar Dreams" panose="020B0402020204020504" pitchFamily="34" charset="0"/>
              </a:rPr>
              <a:t>Conseiller Culinaire</a:t>
            </a:r>
            <a:r>
              <a:rPr lang="fr-FR" sz="800" dirty="0">
                <a:latin typeface="Caviar Dreams" panose="020B0402020204020504" pitchFamily="34" charset="0"/>
              </a:rPr>
              <a:t>.</a:t>
            </a:r>
          </a:p>
        </p:txBody>
      </p:sp>
      <p:sp>
        <p:nvSpPr>
          <p:cNvPr id="10" name="Rectangle 9">
            <a:extLst>
              <a:ext uri="{FF2B5EF4-FFF2-40B4-BE49-F238E27FC236}">
                <a16:creationId xmlns:a16="http://schemas.microsoft.com/office/drawing/2014/main" id="{8A24C513-0993-4E93-B01A-51DEE9F68060}"/>
              </a:ext>
            </a:extLst>
          </p:cNvPr>
          <p:cNvSpPr/>
          <p:nvPr/>
        </p:nvSpPr>
        <p:spPr>
          <a:xfrm>
            <a:off x="1835695" y="5589240"/>
            <a:ext cx="1008112" cy="1008112"/>
          </a:xfrm>
          <a:prstGeom prst="rect">
            <a:avLst/>
          </a:prstGeom>
          <a:solidFill>
            <a:srgbClr val="B6A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8" descr="Bureau National">
            <a:extLst>
              <a:ext uri="{FF2B5EF4-FFF2-40B4-BE49-F238E27FC236}">
                <a16:creationId xmlns:a16="http://schemas.microsoft.com/office/drawing/2014/main" id="{1894BE23-26C5-4724-8879-0C5B69DCAA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049" b="10244"/>
          <a:stretch/>
        </p:blipFill>
        <p:spPr bwMode="auto">
          <a:xfrm>
            <a:off x="1763688" y="5517232"/>
            <a:ext cx="1008563" cy="103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18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923330"/>
          </a:xfrm>
          <a:prstGeom prst="rect">
            <a:avLst/>
          </a:prstGeom>
          <a:noFill/>
        </p:spPr>
        <p:txBody>
          <a:bodyPr wrap="square" rtlCol="0">
            <a:spAutoFit/>
          </a:bodyPr>
          <a:lstStyle/>
          <a:p>
            <a:pPr algn="ctr"/>
            <a:r>
              <a:rPr lang="fr-FR" dirty="0">
                <a:solidFill>
                  <a:srgbClr val="B6A67C"/>
                </a:solidFill>
                <a:latin typeface="Caviar Dreams" panose="020B0402020204020504" pitchFamily="34" charset="0"/>
              </a:rPr>
              <a:t>Le Bailliage de France</a:t>
            </a:r>
          </a:p>
          <a:p>
            <a:pPr algn="ctr"/>
            <a:r>
              <a:rPr lang="fr-FR" dirty="0">
                <a:solidFill>
                  <a:srgbClr val="B6A67C"/>
                </a:solidFill>
                <a:latin typeface="Caviar Dreams" panose="020B0402020204020504" pitchFamily="34" charset="0"/>
              </a:rPr>
              <a:t>Parrain du MBA </a:t>
            </a:r>
            <a:r>
              <a:rPr lang="fr-FR" i="1" dirty="0">
                <a:solidFill>
                  <a:srgbClr val="B6A67C"/>
                </a:solidFill>
                <a:latin typeface="Caviar Dreams" panose="020B0402020204020504" pitchFamily="34" charset="0"/>
              </a:rPr>
              <a:t>Food</a:t>
            </a:r>
            <a:r>
              <a:rPr lang="fr-FR" dirty="0">
                <a:solidFill>
                  <a:srgbClr val="B6A67C"/>
                </a:solidFill>
                <a:latin typeface="Caviar Dreams" panose="020B0402020204020504" pitchFamily="34" charset="0"/>
              </a:rPr>
              <a:t> de l’ISG</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827584" y="1029003"/>
            <a:ext cx="3096344" cy="553998"/>
          </a:xfrm>
          <a:prstGeom prst="rect">
            <a:avLst/>
          </a:prstGeom>
          <a:noFill/>
        </p:spPr>
        <p:txBody>
          <a:bodyPr wrap="square" rtlCol="0">
            <a:spAutoFit/>
          </a:bodyPr>
          <a:lstStyle/>
          <a:p>
            <a:r>
              <a:rPr lang="fr-FR" sz="1000" dirty="0">
                <a:latin typeface="Caviar Dreams" panose="020B0402020204020504" pitchFamily="34" charset="0"/>
              </a:rPr>
              <a:t>Le Bailliage de France, Parrain de la promotion 2021 du MBA </a:t>
            </a:r>
            <a:r>
              <a:rPr lang="fr-FR" sz="1000" i="1" dirty="0">
                <a:latin typeface="Caviar Dreams" panose="020B0402020204020504" pitchFamily="34" charset="0"/>
              </a:rPr>
              <a:t>Food, Food tech and Branding</a:t>
            </a:r>
            <a:r>
              <a:rPr lang="fr-FR" sz="1000" dirty="0">
                <a:latin typeface="Caviar Dreams" panose="020B0402020204020504" pitchFamily="34" charset="0"/>
              </a:rPr>
              <a:t>, </a:t>
            </a:r>
          </a:p>
          <a:p>
            <a:r>
              <a:rPr lang="fr-FR" sz="1000" dirty="0">
                <a:latin typeface="Caviar Dreams" panose="020B0402020204020504" pitchFamily="34" charset="0"/>
              </a:rPr>
              <a:t>de l’Institut Supérieur de Gestion.</a:t>
            </a:r>
          </a:p>
        </p:txBody>
      </p:sp>
      <p:sp>
        <p:nvSpPr>
          <p:cNvPr id="10" name="ZoneTexte 9">
            <a:extLst>
              <a:ext uri="{FF2B5EF4-FFF2-40B4-BE49-F238E27FC236}">
                <a16:creationId xmlns:a16="http://schemas.microsoft.com/office/drawing/2014/main" id="{91BE81FF-D991-4269-BFD7-6A3C22CB6319}"/>
              </a:ext>
            </a:extLst>
          </p:cNvPr>
          <p:cNvSpPr txBox="1"/>
          <p:nvPr/>
        </p:nvSpPr>
        <p:spPr>
          <a:xfrm>
            <a:off x="611560" y="1603055"/>
            <a:ext cx="1656184" cy="5386090"/>
          </a:xfrm>
          <a:prstGeom prst="rect">
            <a:avLst/>
          </a:prstGeom>
          <a:noFill/>
        </p:spPr>
        <p:txBody>
          <a:bodyPr wrap="square" rtlCol="0">
            <a:spAutoFit/>
          </a:bodyPr>
          <a:lstStyle/>
          <a:p>
            <a:pPr algn="just"/>
            <a:r>
              <a:rPr lang="fr-FR" sz="800" spc="-10" dirty="0">
                <a:solidFill>
                  <a:srgbClr val="185158"/>
                </a:solidFill>
                <a:latin typeface="Caviar Dreams" panose="020B0402020204020504" pitchFamily="34" charset="0"/>
              </a:rPr>
              <a:t>Avec la Chaine des Rôtisseurs, l’ISG met le cap pour préparer les entrepreneurs, les business développeurs et les marketeurs au « food world » de demain avec un MBA</a:t>
            </a:r>
            <a:r>
              <a:rPr lang="fr-FR" sz="800" i="1" spc="-10" dirty="0">
                <a:solidFill>
                  <a:srgbClr val="185158"/>
                </a:solidFill>
                <a:latin typeface="Caviar Dreams" panose="020B0402020204020504" pitchFamily="34" charset="0"/>
              </a:rPr>
              <a:t> Food, Food Tech et Branding</a:t>
            </a:r>
            <a:r>
              <a:rPr lang="fr-FR" sz="800" spc="-10" dirty="0">
                <a:solidFill>
                  <a:srgbClr val="185158"/>
                </a:solidFill>
                <a:latin typeface="Caviar Dreams" panose="020B0402020204020504" pitchFamily="34" charset="0"/>
              </a:rPr>
              <a:t>.</a:t>
            </a:r>
          </a:p>
          <a:p>
            <a:pPr algn="just"/>
            <a:endParaRPr lang="fr-FR" sz="800" spc="-10" dirty="0">
              <a:latin typeface="Caviar Dreams" panose="020B0402020204020504" pitchFamily="34" charset="0"/>
            </a:endParaRPr>
          </a:p>
          <a:p>
            <a:pPr algn="just"/>
            <a:r>
              <a:rPr lang="fr-FR" sz="800" spc="-40" dirty="0">
                <a:latin typeface="Caviar Dreams" panose="020B0402020204020504" pitchFamily="34" charset="0"/>
              </a:rPr>
              <a:t>Le secteur du « food » est prêt à </a:t>
            </a:r>
            <a:r>
              <a:rPr lang="fr-FR" sz="800" spc="-30" dirty="0">
                <a:latin typeface="Caviar Dreams" panose="020B0402020204020504" pitchFamily="34" charset="0"/>
              </a:rPr>
              <a:t>accueillir des idées disruptives afin </a:t>
            </a:r>
            <a:r>
              <a:rPr lang="fr-FR" sz="800" spc="-20" dirty="0">
                <a:latin typeface="Caviar Dreams" panose="020B0402020204020504" pitchFamily="34" charset="0"/>
              </a:rPr>
              <a:t>de  </a:t>
            </a:r>
            <a:r>
              <a:rPr lang="fr-FR" sz="800" spc="-20" dirty="0">
                <a:solidFill>
                  <a:srgbClr val="185158"/>
                </a:solidFill>
                <a:latin typeface="Caviar Dreams" panose="020B0402020204020504" pitchFamily="34" charset="0"/>
              </a:rPr>
              <a:t>créer des entreprises qui </a:t>
            </a:r>
            <a:r>
              <a:rPr lang="fr-FR" sz="800" spc="-40" dirty="0">
                <a:solidFill>
                  <a:srgbClr val="185158"/>
                </a:solidFill>
                <a:latin typeface="Caviar Dreams" panose="020B0402020204020504" pitchFamily="34" charset="0"/>
              </a:rPr>
              <a:t>changent notre façon de produire, </a:t>
            </a:r>
            <a:r>
              <a:rPr lang="fr-FR" sz="800" spc="-20" dirty="0">
                <a:solidFill>
                  <a:srgbClr val="185158"/>
                </a:solidFill>
                <a:latin typeface="Caviar Dreams" panose="020B0402020204020504" pitchFamily="34" charset="0"/>
              </a:rPr>
              <a:t>de faire  pousser, d’acheter, de </a:t>
            </a:r>
            <a:r>
              <a:rPr lang="fr-FR" sz="800" dirty="0">
                <a:solidFill>
                  <a:srgbClr val="185158"/>
                </a:solidFill>
                <a:latin typeface="Caviar Dreams" panose="020B0402020204020504" pitchFamily="34" charset="0"/>
              </a:rPr>
              <a:t>manger, de consommer.</a:t>
            </a:r>
          </a:p>
          <a:p>
            <a:pPr algn="just"/>
            <a:endParaRPr lang="fr-FR" sz="800" spc="-10" dirty="0">
              <a:latin typeface="Caviar Dreams" panose="020B0402020204020504" pitchFamily="34" charset="0"/>
            </a:endParaRPr>
          </a:p>
          <a:p>
            <a:pPr algn="just"/>
            <a:r>
              <a:rPr lang="fr-FR" sz="800" dirty="0">
                <a:latin typeface="Caviar Dreams" panose="020B0402020204020504" pitchFamily="34" charset="0"/>
              </a:rPr>
              <a:t>Avec ce programme, et dans un esprit d’intelligence col-laborative avec des passionnés et des virtuoses de la « food » comme </a:t>
            </a:r>
            <a:r>
              <a:rPr lang="fr-FR" sz="800" dirty="0">
                <a:solidFill>
                  <a:srgbClr val="185158"/>
                </a:solidFill>
                <a:latin typeface="Caviar Dreams" panose="020B0402020204020504" pitchFamily="34" charset="0"/>
              </a:rPr>
              <a:t>Laurent </a:t>
            </a:r>
            <a:r>
              <a:rPr lang="fr-FR" sz="800" spc="-10" dirty="0">
                <a:solidFill>
                  <a:srgbClr val="185158"/>
                </a:solidFill>
                <a:latin typeface="Caviar Dreams" panose="020B0402020204020504" pitchFamily="34" charset="0"/>
              </a:rPr>
              <a:t>Poultier du Mesnil, Bailli Délégué, </a:t>
            </a:r>
          </a:p>
          <a:p>
            <a:pPr algn="just"/>
            <a:r>
              <a:rPr lang="fr-FR" sz="800" spc="-10" dirty="0">
                <a:solidFill>
                  <a:srgbClr val="185158"/>
                </a:solidFill>
                <a:latin typeface="Caviar Dreams" panose="020B0402020204020504" pitchFamily="34" charset="0"/>
              </a:rPr>
              <a:t>Come de Chérisey, Conseiller Gastronomique, Florent Martin, Echanson de France, mais aussi Maurice de Kervenoael, Président du Directoire de Laurent-Perrier, sans oublier Thierry Lemaire, ancien Directeur Général de ST Dupont et Lancôme</a:t>
            </a:r>
            <a:r>
              <a:rPr lang="fr-FR" sz="800" spc="-10" dirty="0">
                <a:latin typeface="Caviar Dreams" panose="020B0402020204020504" pitchFamily="34" charset="0"/>
              </a:rPr>
              <a:t>, nous souhaitons faire de </a:t>
            </a:r>
            <a:r>
              <a:rPr lang="fr-FR" sz="800" spc="-10" dirty="0">
                <a:solidFill>
                  <a:srgbClr val="185158"/>
                </a:solidFill>
                <a:latin typeface="Caviar Dreams" panose="020B0402020204020504" pitchFamily="34" charset="0"/>
              </a:rPr>
              <a:t>ce MBA, un cursus dédié à un secteur en pleine transformation, en quête de nouveaux talents qui sauront oser l’ouverture, décrypter les nouvelles tendances de consommation, et comprendre les contraintes de la régulation</a:t>
            </a:r>
            <a:r>
              <a:rPr lang="fr-FR" sz="800" spc="-10" dirty="0">
                <a:latin typeface="Caviar Dreams" panose="020B0402020204020504" pitchFamily="34" charset="0"/>
              </a:rPr>
              <a:t>.</a:t>
            </a:r>
          </a:p>
          <a:p>
            <a:pPr algn="just"/>
            <a:r>
              <a:rPr lang="fr-FR" sz="800" spc="-20" dirty="0">
                <a:latin typeface="Caviar Dreams" panose="020B0402020204020504" pitchFamily="34" charset="0"/>
              </a:rPr>
              <a:t>Face à la modification profonde des circuits de production, de </a:t>
            </a:r>
            <a:r>
              <a:rPr lang="fr-FR" sz="800" spc="-10" dirty="0">
                <a:latin typeface="Caviar Dreams" panose="020B0402020204020504" pitchFamily="34" charset="0"/>
              </a:rPr>
              <a:t>marketing et distribution dans la</a:t>
            </a:r>
          </a:p>
          <a:p>
            <a:endParaRPr lang="fr-FR" sz="800" dirty="0">
              <a:latin typeface="Caviar Dreams" panose="020B0402020204020504" pitchFamily="34" charset="0"/>
            </a:endParaRPr>
          </a:p>
        </p:txBody>
      </p:sp>
      <p:sp>
        <p:nvSpPr>
          <p:cNvPr id="7" name="ZoneTexte 6">
            <a:extLst>
              <a:ext uri="{FF2B5EF4-FFF2-40B4-BE49-F238E27FC236}">
                <a16:creationId xmlns:a16="http://schemas.microsoft.com/office/drawing/2014/main" id="{4623F5FE-4E52-4D3D-8555-3702F407B481}"/>
              </a:ext>
            </a:extLst>
          </p:cNvPr>
          <p:cNvSpPr txBox="1"/>
          <p:nvPr/>
        </p:nvSpPr>
        <p:spPr>
          <a:xfrm>
            <a:off x="2483768" y="1603055"/>
            <a:ext cx="1656184" cy="5262979"/>
          </a:xfrm>
          <a:prstGeom prst="rect">
            <a:avLst/>
          </a:prstGeom>
          <a:noFill/>
        </p:spPr>
        <p:txBody>
          <a:bodyPr wrap="square" rtlCol="0">
            <a:spAutoFit/>
          </a:bodyPr>
          <a:lstStyle/>
          <a:p>
            <a:pPr algn="just"/>
            <a:r>
              <a:rPr lang="fr-FR" sz="800" spc="-10" dirty="0">
                <a:latin typeface="Caviar Dreams" panose="020B0402020204020504" pitchFamily="34" charset="0"/>
              </a:rPr>
              <a:t>« Food Industry », ce MBA  sensibilise aux enjeux nouveaux et armera tout apprenant (BAC + 3 et plus) pour inventer. </a:t>
            </a:r>
          </a:p>
          <a:p>
            <a:pPr algn="just"/>
            <a:endParaRPr lang="fr-FR" sz="800" spc="-10" dirty="0">
              <a:latin typeface="Caviar Dreams" panose="020B0402020204020504" pitchFamily="34" charset="0"/>
            </a:endParaRPr>
          </a:p>
          <a:p>
            <a:pPr algn="just"/>
            <a:r>
              <a:rPr lang="fr-FR" sz="800" spc="-10" dirty="0">
                <a:solidFill>
                  <a:srgbClr val="185158"/>
                </a:solidFill>
                <a:latin typeface="Caviar Dreams" panose="020B0402020204020504" pitchFamily="34" charset="0"/>
              </a:rPr>
              <a:t>Comment traiter de  manière moderne des solutions techniques et technologiques (entre autres digitales) qui impactent l’alimentation, donc nos comportements et habitudes de consommation, sans pour autant devenir des techniciens de l’alimentation. </a:t>
            </a:r>
          </a:p>
          <a:p>
            <a:pPr algn="just"/>
            <a:endParaRPr lang="fr-FR" sz="800" spc="-10" dirty="0">
              <a:latin typeface="Caviar Dreams" panose="020B0402020204020504" pitchFamily="34" charset="0"/>
            </a:endParaRPr>
          </a:p>
          <a:p>
            <a:pPr algn="just"/>
            <a:r>
              <a:rPr lang="fr-FR" sz="800" spc="-10" dirty="0">
                <a:latin typeface="Caviar Dreams" panose="020B0402020204020504" pitchFamily="34" charset="0"/>
              </a:rPr>
              <a:t>Comme beaucoup d’autres secteurs, la « foodtech » est venue bouleverser le milieu de l’agroalimentaire. Et comme beaucoup d’autres milieux, les recettes sont en partie les mêmes et pourtant il est essentiel d’innover en collaboration avec des jeunes pousses créatives  car, l’innovation est une alliance entre recherche, marketing, instinct, imagination, produit et courage industriel. </a:t>
            </a:r>
          </a:p>
          <a:p>
            <a:pPr algn="just"/>
            <a:endParaRPr lang="fr-FR" sz="800" spc="-10" dirty="0">
              <a:latin typeface="Caviar Dreams" panose="020B0402020204020504" pitchFamily="34" charset="0"/>
            </a:endParaRPr>
          </a:p>
          <a:p>
            <a:pPr algn="just"/>
            <a:r>
              <a:rPr lang="fr-FR" sz="800" spc="-10" dirty="0">
                <a:solidFill>
                  <a:srgbClr val="185158"/>
                </a:solidFill>
                <a:latin typeface="Caviar Dreams" panose="020B0402020204020504" pitchFamily="34" charset="0"/>
              </a:rPr>
              <a:t>De fait, il y a une prise de conscience collective, une volonté de mieux manger, de savoir d'où vient ce que l'on a dans son assiette et de ce que la planète est capable de nous donner, de manière raisonnable </a:t>
            </a:r>
            <a:r>
              <a:rPr lang="fr-FR" sz="800" spc="-20" dirty="0">
                <a:solidFill>
                  <a:srgbClr val="185158"/>
                </a:solidFill>
                <a:latin typeface="Caviar Dreams" panose="020B0402020204020504" pitchFamily="34" charset="0"/>
              </a:rPr>
              <a:t>et raisonnée.</a:t>
            </a:r>
            <a:r>
              <a:rPr lang="fr-FR" sz="800" spc="-20" dirty="0">
                <a:latin typeface="Caviar Dreams" panose="020B0402020204020504" pitchFamily="34" charset="0"/>
              </a:rPr>
              <a:t> Par conséquent, les porteurs de projets se multiplient et il est essentiel de donner une réelle dimension </a:t>
            </a:r>
            <a:r>
              <a:rPr lang="fr-FR" sz="800" dirty="0">
                <a:latin typeface="Caviar Dreams" panose="020B0402020204020504" pitchFamily="34" charset="0"/>
              </a:rPr>
              <a:t>entrepreneuriale</a:t>
            </a:r>
          </a:p>
          <a:p>
            <a:pPr algn="just"/>
            <a:r>
              <a:rPr lang="fr-FR" sz="800" dirty="0">
                <a:latin typeface="Caviar Dreams" panose="020B0402020204020504" pitchFamily="34" charset="0"/>
              </a:rPr>
              <a:t>dans le cursus ce MBA.</a:t>
            </a:r>
          </a:p>
        </p:txBody>
      </p:sp>
      <p:sp>
        <p:nvSpPr>
          <p:cNvPr id="11" name="ZoneTexte 10">
            <a:extLst>
              <a:ext uri="{FF2B5EF4-FFF2-40B4-BE49-F238E27FC236}">
                <a16:creationId xmlns:a16="http://schemas.microsoft.com/office/drawing/2014/main" id="{219F8BBB-A442-437D-830A-F929A011E458}"/>
              </a:ext>
            </a:extLst>
          </p:cNvPr>
          <p:cNvSpPr txBox="1"/>
          <p:nvPr/>
        </p:nvSpPr>
        <p:spPr>
          <a:xfrm>
            <a:off x="4985792" y="2909121"/>
            <a:ext cx="1656184" cy="3785652"/>
          </a:xfrm>
          <a:prstGeom prst="rect">
            <a:avLst/>
          </a:prstGeom>
          <a:noFill/>
        </p:spPr>
        <p:txBody>
          <a:bodyPr wrap="square" rtlCol="0">
            <a:spAutoFit/>
          </a:bodyPr>
          <a:lstStyle/>
          <a:p>
            <a:pPr algn="just"/>
            <a:r>
              <a:rPr lang="fr-FR" sz="800" spc="-20" dirty="0">
                <a:solidFill>
                  <a:srgbClr val="185158"/>
                </a:solidFill>
                <a:latin typeface="Caviar Dreams" panose="020B0402020204020504" pitchFamily="34" charset="0"/>
              </a:rPr>
              <a:t>Le consommateur est devenu le critique gastronomique par excellence. </a:t>
            </a:r>
            <a:r>
              <a:rPr lang="fr-FR" sz="800" spc="-20" dirty="0">
                <a:latin typeface="Caviar Dreams" panose="020B0402020204020504" pitchFamily="34" charset="0"/>
              </a:rPr>
              <a:t>Ce fait reconnu exige </a:t>
            </a:r>
            <a:r>
              <a:rPr lang="fr-FR" sz="800" spc="-20" dirty="0">
                <a:solidFill>
                  <a:srgbClr val="185158"/>
                </a:solidFill>
                <a:latin typeface="Caviar Dreams" panose="020B0402020204020504" pitchFamily="34" charset="0"/>
              </a:rPr>
              <a:t>de mieux comprendre les nouvelles tendances des cultures alimentaires d’aujourd’hui et d’acquérir une connaissance des différents types de modes de consommation du « prêt-à-manger » qui émergent, de s’ouvrir au design culinaire, à la cuisine du monde et la cuisine du « sans », dans une démarche durable et responsable.</a:t>
            </a:r>
          </a:p>
          <a:p>
            <a:pPr algn="just"/>
            <a:endParaRPr lang="fr-FR" sz="800" spc="-20" dirty="0">
              <a:latin typeface="Caviar Dreams" panose="020B0402020204020504" pitchFamily="34" charset="0"/>
            </a:endParaRPr>
          </a:p>
          <a:p>
            <a:pPr algn="just"/>
            <a:r>
              <a:rPr lang="fr-FR" sz="800" spc="-20" dirty="0">
                <a:latin typeface="Caviar Dreams" panose="020B0402020204020504" pitchFamily="34" charset="0"/>
              </a:rPr>
              <a:t>C’est aussi pourquoi ce MBA est né avec une volonté de transmettre une nouvelle façon de manager, d’apprivoiser le management en temps réel et de faire sien le sens du « food  business » qui repose sur la capacité de  créer une </a:t>
            </a:r>
            <a:r>
              <a:rPr lang="fr-FR" sz="800" spc="-10" dirty="0">
                <a:latin typeface="Caviar Dreams" panose="020B0402020204020504" pitchFamily="34" charset="0"/>
              </a:rPr>
              <a:t>expérience client, une réelle « food experience », </a:t>
            </a:r>
            <a:r>
              <a:rPr lang="fr-FR" sz="800" dirty="0">
                <a:solidFill>
                  <a:srgbClr val="185158"/>
                </a:solidFill>
                <a:latin typeface="Caviar Dreams" panose="020B0402020204020504" pitchFamily="34" charset="0"/>
              </a:rPr>
              <a:t>parce que </a:t>
            </a:r>
            <a:r>
              <a:rPr lang="fr-FR" sz="800" spc="10" dirty="0">
                <a:solidFill>
                  <a:srgbClr val="185158"/>
                </a:solidFill>
                <a:latin typeface="Caviar Dreams" panose="020B0402020204020504" pitchFamily="34" charset="0"/>
              </a:rPr>
              <a:t>la Chaine des Rôtisseurs réunit </a:t>
            </a:r>
            <a:r>
              <a:rPr lang="fr-FR" sz="800" spc="20" dirty="0">
                <a:solidFill>
                  <a:srgbClr val="185158"/>
                </a:solidFill>
                <a:latin typeface="Caviar Dreams" panose="020B0402020204020504" pitchFamily="34" charset="0"/>
              </a:rPr>
              <a:t>des passionnés animés par le</a:t>
            </a:r>
          </a:p>
          <a:p>
            <a:pPr algn="just"/>
            <a:r>
              <a:rPr lang="fr-FR" sz="800" spc="20" dirty="0">
                <a:solidFill>
                  <a:srgbClr val="185158"/>
                </a:solidFill>
                <a:latin typeface="Caviar Dreams" panose="020B0402020204020504" pitchFamily="34" charset="0"/>
              </a:rPr>
              <a:t> même idéal : celui de développer des nouveaux </a:t>
            </a:r>
            <a:r>
              <a:rPr lang="fr-FR" sz="800" spc="40" dirty="0">
                <a:solidFill>
                  <a:srgbClr val="185158"/>
                </a:solidFill>
                <a:latin typeface="Caviar Dreams" panose="020B0402020204020504" pitchFamily="34" charset="0"/>
              </a:rPr>
              <a:t>territoires d’expression de la</a:t>
            </a:r>
          </a:p>
        </p:txBody>
      </p:sp>
      <p:pic>
        <p:nvPicPr>
          <p:cNvPr id="12" name="Image 11">
            <a:extLst>
              <a:ext uri="{FF2B5EF4-FFF2-40B4-BE49-F238E27FC236}">
                <a16:creationId xmlns:a16="http://schemas.microsoft.com/office/drawing/2014/main" id="{2C514578-DF3A-4E08-8625-DBBA7C0EC2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98" t="4681" r="5562" b="11664"/>
          <a:stretch/>
        </p:blipFill>
        <p:spPr>
          <a:xfrm>
            <a:off x="5071552" y="410399"/>
            <a:ext cx="3316872" cy="2345204"/>
          </a:xfrm>
          <a:prstGeom prst="rect">
            <a:avLst/>
          </a:prstGeom>
          <a:effectLst>
            <a:outerShdw blurRad="50800" dist="38100" dir="10800000" algn="r" rotWithShape="0">
              <a:prstClr val="black">
                <a:alpha val="40000"/>
              </a:prstClr>
            </a:outerShdw>
          </a:effectLst>
        </p:spPr>
      </p:pic>
      <p:sp>
        <p:nvSpPr>
          <p:cNvPr id="13" name="ZoneTexte 12">
            <a:extLst>
              <a:ext uri="{FF2B5EF4-FFF2-40B4-BE49-F238E27FC236}">
                <a16:creationId xmlns:a16="http://schemas.microsoft.com/office/drawing/2014/main" id="{6E0D5D5D-723C-477B-AFB2-6CDD32EA6F9F}"/>
              </a:ext>
            </a:extLst>
          </p:cNvPr>
          <p:cNvSpPr txBox="1"/>
          <p:nvPr/>
        </p:nvSpPr>
        <p:spPr>
          <a:xfrm>
            <a:off x="6732240" y="2909121"/>
            <a:ext cx="1715029" cy="1692771"/>
          </a:xfrm>
          <a:prstGeom prst="rect">
            <a:avLst/>
          </a:prstGeom>
          <a:noFill/>
        </p:spPr>
        <p:txBody>
          <a:bodyPr wrap="square" rtlCol="0">
            <a:spAutoFit/>
          </a:bodyPr>
          <a:lstStyle/>
          <a:p>
            <a:pPr algn="just"/>
            <a:r>
              <a:rPr lang="fr-FR" sz="800" dirty="0">
                <a:solidFill>
                  <a:srgbClr val="185158"/>
                </a:solidFill>
                <a:latin typeface="Caviar Dreams" panose="020B0402020204020504" pitchFamily="34" charset="0"/>
              </a:rPr>
              <a:t>« </a:t>
            </a:r>
            <a:r>
              <a:rPr lang="fr-FR" sz="800" dirty="0" err="1">
                <a:solidFill>
                  <a:srgbClr val="185158"/>
                </a:solidFill>
                <a:latin typeface="Caviar Dreams" panose="020B0402020204020504" pitchFamily="34" charset="0"/>
              </a:rPr>
              <a:t>food</a:t>
            </a:r>
            <a:r>
              <a:rPr lang="fr-FR" sz="800" dirty="0">
                <a:solidFill>
                  <a:srgbClr val="185158"/>
                </a:solidFill>
                <a:latin typeface="Caviar Dreams" panose="020B0402020204020504" pitchFamily="34" charset="0"/>
              </a:rPr>
              <a:t> </a:t>
            </a:r>
            <a:r>
              <a:rPr lang="fr-FR" sz="800" dirty="0" err="1">
                <a:solidFill>
                  <a:srgbClr val="185158"/>
                </a:solidFill>
                <a:latin typeface="Caviar Dreams" panose="020B0402020204020504" pitchFamily="34" charset="0"/>
              </a:rPr>
              <a:t>experience</a:t>
            </a:r>
            <a:r>
              <a:rPr lang="fr-FR" sz="800" dirty="0">
                <a:solidFill>
                  <a:srgbClr val="185158"/>
                </a:solidFill>
                <a:latin typeface="Caviar Dreams" panose="020B0402020204020504" pitchFamily="34" charset="0"/>
              </a:rPr>
              <a:t> », </a:t>
            </a:r>
            <a:r>
              <a:rPr lang="fr-FR" sz="800" dirty="0">
                <a:latin typeface="Caviar Dreams" panose="020B0402020204020504" pitchFamily="34" charset="0"/>
              </a:rPr>
              <a:t>parce que à  l’ISG notre  pédagogie est portée l’expérientiel, par des intervenants qui vivent leur domaine d’expertise au quotidien, je suis convaincue qu’</a:t>
            </a:r>
            <a:r>
              <a:rPr lang="fr-FR" sz="800" dirty="0">
                <a:solidFill>
                  <a:srgbClr val="185158"/>
                </a:solidFill>
                <a:latin typeface="Caviar Dreams" panose="020B0402020204020504" pitchFamily="34" charset="0"/>
              </a:rPr>
              <a:t>avec ce MBA nous saurons </a:t>
            </a:r>
            <a:r>
              <a:rPr lang="fr-FR" sz="800" spc="-20" dirty="0">
                <a:solidFill>
                  <a:srgbClr val="185158"/>
                </a:solidFill>
                <a:latin typeface="Caviar Dreams" panose="020B0402020204020504" pitchFamily="34" charset="0"/>
              </a:rPr>
              <a:t>ensemble transmettre  le gout d’une nouvelle façon d’apprendre.</a:t>
            </a:r>
          </a:p>
          <a:p>
            <a:pPr algn="just"/>
            <a:endParaRPr lang="fr-FR" sz="800" spc="-30" dirty="0">
              <a:solidFill>
                <a:srgbClr val="185158"/>
              </a:solidFill>
              <a:latin typeface="Caviar Dreams" panose="020B0402020204020504" pitchFamily="34" charset="0"/>
            </a:endParaRPr>
          </a:p>
          <a:p>
            <a:pPr algn="r"/>
            <a:r>
              <a:rPr lang="fr-FR" sz="800" spc="-30" dirty="0">
                <a:solidFill>
                  <a:srgbClr val="185158"/>
                </a:solidFill>
                <a:latin typeface="Caviar Dreams" panose="020B0402020204020504" pitchFamily="34" charset="0"/>
              </a:rPr>
              <a:t>Nadine SZYF-BELEY </a:t>
            </a:r>
          </a:p>
          <a:p>
            <a:pPr algn="r"/>
            <a:r>
              <a:rPr lang="fr-FR" sz="800" spc="-30" dirty="0">
                <a:solidFill>
                  <a:srgbClr val="185158"/>
                </a:solidFill>
                <a:latin typeface="Caviar Dreams" panose="020B0402020204020504" pitchFamily="34" charset="0"/>
              </a:rPr>
              <a:t>Directrice Déléguée</a:t>
            </a:r>
          </a:p>
          <a:p>
            <a:pPr algn="r"/>
            <a:r>
              <a:rPr lang="fr-FR" sz="800" spc="-30" dirty="0">
                <a:solidFill>
                  <a:srgbClr val="185158"/>
                </a:solidFill>
                <a:latin typeface="Caviar Dreams" panose="020B0402020204020504" pitchFamily="34" charset="0"/>
              </a:rPr>
              <a:t>01 40 20 17 72</a:t>
            </a:r>
          </a:p>
        </p:txBody>
      </p:sp>
      <p:pic>
        <p:nvPicPr>
          <p:cNvPr id="14" name="Image 13">
            <a:extLst>
              <a:ext uri="{FF2B5EF4-FFF2-40B4-BE49-F238E27FC236}">
                <a16:creationId xmlns:a16="http://schemas.microsoft.com/office/drawing/2014/main" id="{891421FF-C061-4520-9A37-CDDCC220D815}"/>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467642" y="521771"/>
            <a:ext cx="348667" cy="348667"/>
          </a:xfrm>
          <a:prstGeom prst="rect">
            <a:avLst/>
          </a:prstGeom>
        </p:spPr>
      </p:pic>
      <p:sp>
        <p:nvSpPr>
          <p:cNvPr id="2" name="ZoneTexte 1">
            <a:extLst>
              <a:ext uri="{FF2B5EF4-FFF2-40B4-BE49-F238E27FC236}">
                <a16:creationId xmlns:a16="http://schemas.microsoft.com/office/drawing/2014/main" id="{755DBEFD-2EBC-4FC0-A920-647767EC7E31}"/>
              </a:ext>
            </a:extLst>
          </p:cNvPr>
          <p:cNvSpPr txBox="1"/>
          <p:nvPr/>
        </p:nvSpPr>
        <p:spPr>
          <a:xfrm>
            <a:off x="6816309" y="4581128"/>
            <a:ext cx="1579824" cy="2015936"/>
          </a:xfrm>
          <a:prstGeom prst="rect">
            <a:avLst/>
          </a:prstGeom>
          <a:noFill/>
          <a:ln>
            <a:solidFill>
              <a:srgbClr val="B6A67C"/>
            </a:solidFill>
          </a:ln>
        </p:spPr>
        <p:txBody>
          <a:bodyPr wrap="square" rtlCol="0">
            <a:spAutoFit/>
          </a:bodyPr>
          <a:lstStyle/>
          <a:p>
            <a:pPr algn="ctr"/>
            <a:r>
              <a:rPr lang="fr-FR" sz="800" spc="-40" dirty="0">
                <a:solidFill>
                  <a:srgbClr val="B6A67C"/>
                </a:solidFill>
                <a:latin typeface="Caviar Dreams" panose="020B0402020204020504" pitchFamily="34" charset="0"/>
              </a:rPr>
              <a:t>MBA Food Foodtech &amp; </a:t>
            </a:r>
            <a:r>
              <a:rPr lang="fr-FR" sz="800" spc="-40" dirty="0" err="1">
                <a:solidFill>
                  <a:srgbClr val="B6A67C"/>
                </a:solidFill>
                <a:latin typeface="Caviar Dreams" panose="020B0402020204020504" pitchFamily="34" charset="0"/>
              </a:rPr>
              <a:t>Branding</a:t>
            </a:r>
            <a:endParaRPr lang="fr-FR" sz="800" spc="-40" dirty="0">
              <a:solidFill>
                <a:srgbClr val="B6A67C"/>
              </a:solidFill>
              <a:latin typeface="Caviar Dreams" panose="020B0402020204020504" pitchFamily="34" charset="0"/>
            </a:endParaRPr>
          </a:p>
          <a:p>
            <a:pPr algn="ctr"/>
            <a:endParaRPr lang="fr-FR" sz="400" spc="-40" dirty="0">
              <a:solidFill>
                <a:srgbClr val="B6A67C"/>
              </a:solidFill>
              <a:latin typeface="Caviar Dreams" panose="020B0402020204020504" pitchFamily="34" charset="0"/>
            </a:endParaRPr>
          </a:p>
          <a:p>
            <a:pPr algn="just">
              <a:buFont typeface="Wingdings" panose="05000000000000000000" pitchFamily="2" charset="2"/>
              <a:buChar char="§"/>
            </a:pPr>
            <a:r>
              <a:rPr lang="fr-FR" sz="800" spc="-10" dirty="0">
                <a:latin typeface="Caviar Dreams" panose="020B0402020204020504" pitchFamily="34" charset="0"/>
              </a:rPr>
              <a:t>   Programme  international </a:t>
            </a:r>
            <a:r>
              <a:rPr lang="fr-FR" sz="800" spc="-40" dirty="0">
                <a:latin typeface="Caviar Dreams" panose="020B0402020204020504" pitchFamily="34" charset="0"/>
              </a:rPr>
              <a:t>en 18 mois – initial ou alternance</a:t>
            </a:r>
          </a:p>
          <a:p>
            <a:pPr marL="171450" indent="-171450" algn="just">
              <a:buFont typeface="Wingdings" panose="05000000000000000000" pitchFamily="2" charset="2"/>
              <a:buChar char="§"/>
            </a:pPr>
            <a:r>
              <a:rPr lang="fr-FR" sz="800" spc="-10" dirty="0">
                <a:latin typeface="Caviar Dreams" panose="020B0402020204020504" pitchFamily="34" charset="0"/>
              </a:rPr>
              <a:t>Ouvert à Bac + 3 et plus </a:t>
            </a:r>
          </a:p>
          <a:p>
            <a:pPr marL="171450" indent="-171450" algn="just">
              <a:buFont typeface="Wingdings" panose="05000000000000000000" pitchFamily="2" charset="2"/>
              <a:buChar char="§"/>
            </a:pPr>
            <a:r>
              <a:rPr lang="fr-FR" sz="800" spc="-10" dirty="0">
                <a:latin typeface="Caviar Dreams" panose="020B0402020204020504" pitchFamily="34" charset="0"/>
              </a:rPr>
              <a:t>Rentrée : Octobre 2020</a:t>
            </a:r>
          </a:p>
          <a:p>
            <a:pPr indent="6350" algn="just">
              <a:buFont typeface="Wingdings" panose="05000000000000000000" pitchFamily="2" charset="2"/>
              <a:buChar char="§"/>
            </a:pPr>
            <a:r>
              <a:rPr lang="fr-FR" sz="800" spc="-30" dirty="0">
                <a:latin typeface="Caviar Dreams" panose="020B0402020204020504" pitchFamily="34" charset="0"/>
              </a:rPr>
              <a:t>    </a:t>
            </a:r>
            <a:r>
              <a:rPr lang="fr-FR" sz="800" spc="-50" dirty="0">
                <a:latin typeface="Caviar Dreams" panose="020B0402020204020504" pitchFamily="34" charset="0"/>
              </a:rPr>
              <a:t>Parmi vos intervenants 2021 : </a:t>
            </a:r>
            <a:r>
              <a:rPr lang="fr-FR" sz="750" i="1" dirty="0">
                <a:latin typeface="Caviar Dreams" panose="020B0402020204020504" pitchFamily="34" charset="0"/>
              </a:rPr>
              <a:t>Laurent Poultier du Mesnil, Come de Chérisey et Florent Martin de La Chaîne des Rôtisseurs, ainsi que Thierry Lemaire, Philippe Bouvier, Thierry Simonet, …</a:t>
            </a:r>
          </a:p>
          <a:p>
            <a:pPr algn="just"/>
            <a:endParaRPr lang="fr-FR" sz="400" spc="-20" dirty="0">
              <a:latin typeface="Caviar Dreams" panose="020B0402020204020504" pitchFamily="34" charset="0"/>
            </a:endParaRPr>
          </a:p>
          <a:p>
            <a:pPr algn="ctr"/>
            <a:r>
              <a:rPr lang="fr-FR" sz="750" spc="-10" dirty="0">
                <a:solidFill>
                  <a:srgbClr val="B6A67C"/>
                </a:solidFill>
                <a:latin typeface="Caviar Dreams" panose="020B0402020204020504" pitchFamily="34" charset="0"/>
                <a:hlinkClick r:id="rId6">
                  <a:extLst>
                    <a:ext uri="{A12FA001-AC4F-418D-AE19-62706E023703}">
                      <ahyp:hlinkClr xmlns:ahyp="http://schemas.microsoft.com/office/drawing/2018/hyperlinkcolor" val="tx"/>
                    </a:ext>
                  </a:extLst>
                </a:hlinkClick>
              </a:rPr>
              <a:t>https://www.isg.fr/masters-science/formation/mba-food-tech-branding</a:t>
            </a:r>
            <a:endParaRPr lang="fr-FR" sz="750" spc="-10" dirty="0">
              <a:solidFill>
                <a:srgbClr val="B6A67C"/>
              </a:solidFill>
              <a:latin typeface="Caviar Dreams" panose="020B0402020204020504" pitchFamily="34" charset="0"/>
            </a:endParaRPr>
          </a:p>
        </p:txBody>
      </p:sp>
    </p:spTree>
    <p:extLst>
      <p:ext uri="{BB962C8B-B14F-4D97-AF65-F5344CB8AC3E}">
        <p14:creationId xmlns:p14="http://schemas.microsoft.com/office/powerpoint/2010/main" val="370273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Partenariat </a:t>
            </a:r>
          </a:p>
          <a:p>
            <a:pPr algn="ctr"/>
            <a:r>
              <a:rPr lang="fr-FR" sz="1700" dirty="0">
                <a:solidFill>
                  <a:srgbClr val="B6A67C"/>
                </a:solidFill>
                <a:latin typeface="Caviar Dreams" panose="020B0402020204020504" pitchFamily="34" charset="0"/>
              </a:rPr>
              <a:t>du Bailliage de France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827582" y="1029003"/>
            <a:ext cx="3096344" cy="553998"/>
          </a:xfrm>
          <a:prstGeom prst="rect">
            <a:avLst/>
          </a:prstGeom>
          <a:noFill/>
        </p:spPr>
        <p:txBody>
          <a:bodyPr wrap="square" rtlCol="0">
            <a:spAutoFit/>
          </a:bodyPr>
          <a:lstStyle/>
          <a:p>
            <a:pPr algn="just"/>
            <a:r>
              <a:rPr lang="fr-FR" sz="1000" dirty="0">
                <a:latin typeface="Caviar Dreams" panose="020B0402020204020504" pitchFamily="34" charset="0"/>
              </a:rPr>
              <a:t>Le Bailliage de France, met en place des partenariats avec ses membres, afin d’offrir à ses adhérents des offres privilégiées.</a:t>
            </a:r>
          </a:p>
        </p:txBody>
      </p:sp>
      <p:sp>
        <p:nvSpPr>
          <p:cNvPr id="7" name="ZoneTexte 6">
            <a:extLst>
              <a:ext uri="{FF2B5EF4-FFF2-40B4-BE49-F238E27FC236}">
                <a16:creationId xmlns:a16="http://schemas.microsoft.com/office/drawing/2014/main" id="{D39828AA-0DE8-46DF-88D2-7CC85B2E2E64}"/>
              </a:ext>
            </a:extLst>
          </p:cNvPr>
          <p:cNvSpPr txBox="1"/>
          <p:nvPr/>
        </p:nvSpPr>
        <p:spPr>
          <a:xfrm>
            <a:off x="682011" y="1610906"/>
            <a:ext cx="3387489" cy="2185214"/>
          </a:xfrm>
          <a:prstGeom prst="rect">
            <a:avLst/>
          </a:prstGeom>
          <a:noFill/>
        </p:spPr>
        <p:txBody>
          <a:bodyPr wrap="square" rtlCol="0">
            <a:spAutoFit/>
          </a:bodyPr>
          <a:lstStyle/>
          <a:p>
            <a:endParaRPr lang="fr-FR" sz="800" dirty="0">
              <a:latin typeface="Caviar Dreams" panose="020B0402020204020504" pitchFamily="34" charset="0"/>
            </a:endParaRPr>
          </a:p>
          <a:p>
            <a:pPr algn="just"/>
            <a:r>
              <a:rPr lang="fr-FR" sz="800" dirty="0">
                <a:solidFill>
                  <a:srgbClr val="A99563"/>
                </a:solidFill>
                <a:latin typeface="Caviar Dreams" panose="020B0402020204020504" pitchFamily="34" charset="0"/>
              </a:rPr>
              <a:t>Côme de </a:t>
            </a:r>
            <a:r>
              <a:rPr lang="fr-FR" sz="800" dirty="0" err="1">
                <a:solidFill>
                  <a:srgbClr val="A99563"/>
                </a:solidFill>
                <a:latin typeface="Caviar Dreams" panose="020B0402020204020504" pitchFamily="34" charset="0"/>
              </a:rPr>
              <a:t>Cherisey</a:t>
            </a:r>
            <a:r>
              <a:rPr lang="fr-FR" sz="800" dirty="0">
                <a:solidFill>
                  <a:srgbClr val="A99563"/>
                </a:solidFill>
                <a:latin typeface="Caviar Dreams" panose="020B0402020204020504" pitchFamily="34" charset="0"/>
              </a:rPr>
              <a:t>, ancien PDG du Gault &amp; Millau et Conseiller Gastronomique National a rejoint l’aventure de Club </a:t>
            </a:r>
            <a:r>
              <a:rPr lang="fr-FR" sz="800" dirty="0" err="1">
                <a:solidFill>
                  <a:srgbClr val="A99563"/>
                </a:solidFill>
                <a:latin typeface="Caviar Dreams" panose="020B0402020204020504" pitchFamily="34" charset="0"/>
              </a:rPr>
              <a:t>MoiChef</a:t>
            </a:r>
            <a:r>
              <a:rPr lang="fr-FR" sz="800" dirty="0">
                <a:solidFill>
                  <a:srgbClr val="A99563"/>
                </a:solidFill>
                <a:latin typeface="Caviar Dreams" panose="020B0402020204020504" pitchFamily="34" charset="0"/>
              </a:rPr>
              <a:t> et nous offre la possibilité de bénéficier d’une offre privilège.</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 Chers amis, </a:t>
            </a:r>
            <a:r>
              <a:rPr lang="fr-FR" sz="800" dirty="0" err="1">
                <a:latin typeface="Caviar Dreams" panose="020B0402020204020504" pitchFamily="34" charset="0"/>
              </a:rPr>
              <a:t>MoiChef</a:t>
            </a:r>
            <a:r>
              <a:rPr lang="fr-FR" sz="800" dirty="0">
                <a:latin typeface="Caviar Dreams" panose="020B0402020204020504" pitchFamily="34" charset="0"/>
              </a:rPr>
              <a:t> est un club confidentiel de passionnés de gastronomie, qui permet entre autre, d’accéder régulièrement à des ventes privées de produits qu’utilisent les plus grands chefs.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Une grande particularité de ce Club (et ce qui m’a convaincu de le rejoindre en tant qu’associé) est leur modèle : </a:t>
            </a:r>
            <a:r>
              <a:rPr lang="fr-FR" sz="800" dirty="0" err="1">
                <a:latin typeface="Caviar Dreams" panose="020B0402020204020504" pitchFamily="34" charset="0"/>
              </a:rPr>
              <a:t>MoiChef</a:t>
            </a:r>
            <a:r>
              <a:rPr lang="fr-FR" sz="800" dirty="0">
                <a:latin typeface="Caviar Dreams" panose="020B0402020204020504" pitchFamily="34" charset="0"/>
              </a:rPr>
              <a:t> vous permet d’acheter ces produits d’exception au tarif grossiste, </a:t>
            </a:r>
            <a:r>
              <a:rPr lang="fr-FR" sz="800" dirty="0">
                <a:solidFill>
                  <a:srgbClr val="A99563"/>
                </a:solidFill>
                <a:latin typeface="Caviar Dreams" panose="020B0402020204020504" pitchFamily="34" charset="0"/>
              </a:rPr>
              <a:t>sans aucun intermédiaire</a:t>
            </a:r>
            <a:r>
              <a:rPr lang="fr-FR" sz="800" dirty="0">
                <a:latin typeface="Caviar Dreams" panose="020B0402020204020504" pitchFamily="34" charset="0"/>
              </a:rPr>
              <a:t> </a:t>
            </a:r>
            <a:r>
              <a:rPr lang="fr-FR" sz="800" dirty="0">
                <a:solidFill>
                  <a:srgbClr val="A99563"/>
                </a:solidFill>
                <a:latin typeface="Caviar Dreams" panose="020B0402020204020504" pitchFamily="34" charset="0"/>
              </a:rPr>
              <a:t>(la rémunération de </a:t>
            </a:r>
            <a:r>
              <a:rPr lang="fr-FR" sz="800" dirty="0" err="1">
                <a:solidFill>
                  <a:srgbClr val="A99563"/>
                </a:solidFill>
                <a:latin typeface="Caviar Dreams" panose="020B0402020204020504" pitchFamily="34" charset="0"/>
              </a:rPr>
              <a:t>MoiChef</a:t>
            </a:r>
            <a:r>
              <a:rPr lang="fr-FR" sz="800" dirty="0">
                <a:solidFill>
                  <a:srgbClr val="A99563"/>
                </a:solidFill>
                <a:latin typeface="Caviar Dreams" panose="020B0402020204020504" pitchFamily="34" charset="0"/>
              </a:rPr>
              <a:t> provient exclusivement des cotisation de ses membres) et surtout de soutenir les producteurs !</a:t>
            </a:r>
          </a:p>
          <a:p>
            <a:pPr algn="just"/>
            <a:endParaRPr lang="fr-FR" sz="800" dirty="0">
              <a:latin typeface="Caviar Dreams" panose="020B0402020204020504" pitchFamily="34" charset="0"/>
            </a:endParaRPr>
          </a:p>
          <a:p>
            <a:pPr algn="just"/>
            <a:r>
              <a:rPr lang="fr-FR" sz="800" spc="-30" dirty="0">
                <a:latin typeface="Caviar Dreams" panose="020B0402020204020504" pitchFamily="34" charset="0"/>
              </a:rPr>
              <a:t>Page de droite, les derniers produits qu’ils ont été proposés à la vente.</a:t>
            </a:r>
          </a:p>
        </p:txBody>
      </p:sp>
      <p:pic>
        <p:nvPicPr>
          <p:cNvPr id="2050" name="Picture 2">
            <a:extLst>
              <a:ext uri="{FF2B5EF4-FFF2-40B4-BE49-F238E27FC236}">
                <a16:creationId xmlns:a16="http://schemas.microsoft.com/office/drawing/2014/main" id="{E5345E0A-E9C6-40A3-8295-2EB012B6A9CD}"/>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768" t="-1300" r="794" b="-1232"/>
          <a:stretch/>
        </p:blipFill>
        <p:spPr bwMode="auto">
          <a:xfrm>
            <a:off x="5083845" y="495260"/>
            <a:ext cx="3469100" cy="4105524"/>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7BB7FBFD-7A87-41C1-A83C-F35EB6B19F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3845" y="4797152"/>
            <a:ext cx="3428714" cy="1583497"/>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85CC6F5C-03B1-4791-8E05-4A7AF83F49C0}"/>
              </a:ext>
            </a:extLst>
          </p:cNvPr>
          <p:cNvSpPr txBox="1"/>
          <p:nvPr/>
        </p:nvSpPr>
        <p:spPr>
          <a:xfrm>
            <a:off x="682011" y="3866655"/>
            <a:ext cx="3408971" cy="2739211"/>
          </a:xfrm>
          <a:prstGeom prst="rect">
            <a:avLst/>
          </a:prstGeom>
          <a:noFill/>
        </p:spPr>
        <p:txBody>
          <a:bodyPr wrap="square" rtlCol="0">
            <a:spAutoFit/>
          </a:bodyPr>
          <a:lstStyle/>
          <a:p>
            <a:pPr algn="just"/>
            <a:r>
              <a:rPr lang="fr-FR" sz="800" dirty="0">
                <a:latin typeface="Caviar Dreams" panose="020B0402020204020504" pitchFamily="34" charset="0"/>
              </a:rPr>
              <a:t>L’entrée au Club est normalement difficile, puisque les inscriptions ne sont ouvertes que 4 fois par an, pendant une semaine.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Néanmoins, je dispose d’un coupe-file, dont je suis ravi de faire bénéficier les membres du Bailliage de France.</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Ainsi, vous pouvez rejoindre le Club, même si les inscriptions sont fermées, en disant que je suis votre parrain sur cette page : </a:t>
            </a:r>
            <a:r>
              <a:rPr lang="fr-FR" sz="800" dirty="0">
                <a:solidFill>
                  <a:srgbClr val="A99563"/>
                </a:solidFill>
                <a:latin typeface="Caviar Dreams" panose="020B0402020204020504" pitchFamily="34" charset="0"/>
                <a:hlinkClick r:id="rId6">
                  <a:extLst>
                    <a:ext uri="{A12FA001-AC4F-418D-AE19-62706E023703}">
                      <ahyp:hlinkClr xmlns:ahyp="http://schemas.microsoft.com/office/drawing/2018/hyperlinkcolor" val="tx"/>
                    </a:ext>
                  </a:extLst>
                </a:hlinkClick>
              </a:rPr>
              <a:t>https://leclub.moichef.fr/demander-un-acces</a:t>
            </a:r>
            <a:endParaRPr lang="fr-FR" sz="800" dirty="0">
              <a:solidFill>
                <a:srgbClr val="A99563"/>
              </a:solidFill>
              <a:latin typeface="Caviar Dreams" panose="020B0402020204020504" pitchFamily="34" charset="0"/>
            </a:endParaRP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Vous aurez ensuite le plaisir de d’échanger avec Tristan Laffontas, le fondateur du Club </a:t>
            </a:r>
            <a:r>
              <a:rPr lang="fr-FR" sz="800" dirty="0" err="1">
                <a:latin typeface="Caviar Dreams" panose="020B0402020204020504" pitchFamily="34" charset="0"/>
              </a:rPr>
              <a:t>MoiChef</a:t>
            </a:r>
            <a:r>
              <a:rPr lang="fr-FR" sz="800" dirty="0">
                <a:latin typeface="Caviar Dreams" panose="020B0402020204020504" pitchFamily="34" charset="0"/>
              </a:rPr>
              <a:t>. » </a:t>
            </a:r>
          </a:p>
          <a:p>
            <a:pPr algn="r"/>
            <a:r>
              <a:rPr lang="fr-FR" sz="800" dirty="0">
                <a:latin typeface="Caviar Dreams" panose="020B0402020204020504" pitchFamily="34" charset="0"/>
              </a:rPr>
              <a:t>Bien à vous</a:t>
            </a:r>
          </a:p>
          <a:p>
            <a:pPr algn="r"/>
            <a:r>
              <a:rPr lang="fr-FR" sz="800" dirty="0">
                <a:latin typeface="Caviar Dreams" panose="020B0402020204020504" pitchFamily="34" charset="0"/>
              </a:rPr>
              <a:t>Côme de Chérisey</a:t>
            </a:r>
          </a:p>
          <a:p>
            <a:pPr algn="just"/>
            <a:endParaRPr lang="fr-FR" sz="1000" dirty="0">
              <a:latin typeface="Caviar Dreams" panose="020B0402020204020504" pitchFamily="34" charset="0"/>
            </a:endParaRPr>
          </a:p>
          <a:p>
            <a:pPr algn="ctr"/>
            <a:r>
              <a:rPr lang="fr-FR" sz="800" dirty="0">
                <a:solidFill>
                  <a:srgbClr val="A99563"/>
                </a:solidFill>
                <a:latin typeface="Caviar Dreams" panose="020B0402020204020504" pitchFamily="34" charset="0"/>
              </a:rPr>
              <a:t>Contact Club </a:t>
            </a:r>
            <a:r>
              <a:rPr lang="fr-FR" sz="800" dirty="0" err="1">
                <a:solidFill>
                  <a:srgbClr val="A99563"/>
                </a:solidFill>
                <a:latin typeface="Caviar Dreams" panose="020B0402020204020504" pitchFamily="34" charset="0"/>
              </a:rPr>
              <a:t>MoiChef</a:t>
            </a:r>
            <a:endParaRPr lang="fr-FR" sz="800" dirty="0">
              <a:solidFill>
                <a:srgbClr val="A99563"/>
              </a:solidFill>
              <a:latin typeface="Caviar Dreams" panose="020B0402020204020504" pitchFamily="34" charset="0"/>
            </a:endParaRPr>
          </a:p>
          <a:p>
            <a:pPr algn="ctr"/>
            <a:r>
              <a:rPr lang="fr-FR" sz="800" dirty="0">
                <a:solidFill>
                  <a:srgbClr val="A99563"/>
                </a:solidFill>
                <a:latin typeface="Caviar Dreams" panose="020B0402020204020504" pitchFamily="34" charset="0"/>
              </a:rPr>
              <a:t>Tristan Laffontas</a:t>
            </a:r>
          </a:p>
          <a:p>
            <a:pPr algn="ctr"/>
            <a:r>
              <a:rPr lang="fr-FR" sz="800" dirty="0">
                <a:solidFill>
                  <a:srgbClr val="A99563"/>
                </a:solidFill>
                <a:latin typeface="Caviar Dreams" panose="020B0402020204020504" pitchFamily="34" charset="0"/>
              </a:rPr>
              <a:t>LeClub.MoiChef.fr </a:t>
            </a:r>
          </a:p>
          <a:p>
            <a:pPr algn="ctr"/>
            <a:r>
              <a:rPr lang="fr-FR" sz="800" dirty="0">
                <a:solidFill>
                  <a:srgbClr val="A99563"/>
                </a:solidFill>
                <a:latin typeface="Caviar Dreams" panose="020B0402020204020504" pitchFamily="34" charset="0"/>
              </a:rPr>
              <a:t>+336 89 45 07 06 </a:t>
            </a:r>
          </a:p>
          <a:p>
            <a:endParaRPr lang="fr-FR" dirty="0"/>
          </a:p>
        </p:txBody>
      </p:sp>
    </p:spTree>
    <p:extLst>
      <p:ext uri="{BB962C8B-B14F-4D97-AF65-F5344CB8AC3E}">
        <p14:creationId xmlns:p14="http://schemas.microsoft.com/office/powerpoint/2010/main" val="426777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EB20A2A1-7DB3-4238-8B4C-FAB758C7EE87}"/>
              </a:ext>
            </a:extLst>
          </p:cNvPr>
          <p:cNvSpPr txBox="1"/>
          <p:nvPr/>
        </p:nvSpPr>
        <p:spPr>
          <a:xfrm>
            <a:off x="179512" y="234440"/>
            <a:ext cx="4392488" cy="892552"/>
          </a:xfrm>
          <a:prstGeom prst="rect">
            <a:avLst/>
          </a:prstGeom>
          <a:noFill/>
        </p:spPr>
        <p:txBody>
          <a:bodyPr wrap="square" rtlCol="0">
            <a:spAutoFit/>
          </a:bodyPr>
          <a:lstStyle/>
          <a:p>
            <a:pPr algn="ctr"/>
            <a:r>
              <a:rPr lang="fr-FR" sz="1700" dirty="0">
                <a:solidFill>
                  <a:srgbClr val="B6A67C"/>
                </a:solidFill>
                <a:latin typeface="Caviar Dreams" panose="020B0402020204020504" pitchFamily="34" charset="0"/>
              </a:rPr>
              <a:t>Partenariat </a:t>
            </a:r>
          </a:p>
          <a:p>
            <a:pPr algn="ctr"/>
            <a:r>
              <a:rPr lang="fr-FR" sz="1700" dirty="0">
                <a:solidFill>
                  <a:srgbClr val="B6A67C"/>
                </a:solidFill>
                <a:latin typeface="Caviar Dreams" panose="020B0402020204020504" pitchFamily="34" charset="0"/>
              </a:rPr>
              <a:t>du Bailliage de France</a:t>
            </a:r>
          </a:p>
          <a:p>
            <a:endParaRPr lang="fr-FR" dirty="0"/>
          </a:p>
        </p:txBody>
      </p:sp>
      <p:cxnSp>
        <p:nvCxnSpPr>
          <p:cNvPr id="3" name="Connecteur droit 2">
            <a:extLst>
              <a:ext uri="{FF2B5EF4-FFF2-40B4-BE49-F238E27FC236}">
                <a16:creationId xmlns:a16="http://schemas.microsoft.com/office/drawing/2014/main" id="{B9532829-5B85-4171-832F-21DF5FC23BCB}"/>
              </a:ext>
            </a:extLst>
          </p:cNvPr>
          <p:cNvCxnSpPr>
            <a:cxnSpLocks/>
          </p:cNvCxnSpPr>
          <p:nvPr/>
        </p:nvCxnSpPr>
        <p:spPr>
          <a:xfrm>
            <a:off x="971600" y="908720"/>
            <a:ext cx="2808312" cy="0"/>
          </a:xfrm>
          <a:prstGeom prst="line">
            <a:avLst/>
          </a:prstGeom>
          <a:ln>
            <a:solidFill>
              <a:srgbClr val="B6A67C"/>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50EB884-CA9C-4ABA-AE03-88FA5201E029}"/>
              </a:ext>
            </a:extLst>
          </p:cNvPr>
          <p:cNvSpPr txBox="1"/>
          <p:nvPr/>
        </p:nvSpPr>
        <p:spPr>
          <a:xfrm>
            <a:off x="827584" y="1039927"/>
            <a:ext cx="3096344" cy="553998"/>
          </a:xfrm>
          <a:prstGeom prst="rect">
            <a:avLst/>
          </a:prstGeom>
          <a:noFill/>
        </p:spPr>
        <p:txBody>
          <a:bodyPr wrap="square" rtlCol="0">
            <a:spAutoFit/>
          </a:bodyPr>
          <a:lstStyle/>
          <a:p>
            <a:pPr algn="just"/>
            <a:r>
              <a:rPr lang="fr-FR" sz="1000" dirty="0">
                <a:latin typeface="Caviar Dreams" panose="020B0402020204020504" pitchFamily="34" charset="0"/>
              </a:rPr>
              <a:t>Le Bailliage de France, met en place des partenariats avec ses membres, afin d’offrir à ses adhérents des offres privilégiées.</a:t>
            </a:r>
          </a:p>
        </p:txBody>
      </p:sp>
      <p:sp>
        <p:nvSpPr>
          <p:cNvPr id="7" name="ZoneTexte 6">
            <a:extLst>
              <a:ext uri="{FF2B5EF4-FFF2-40B4-BE49-F238E27FC236}">
                <a16:creationId xmlns:a16="http://schemas.microsoft.com/office/drawing/2014/main" id="{D39828AA-0DE8-46DF-88D2-7CC85B2E2E64}"/>
              </a:ext>
            </a:extLst>
          </p:cNvPr>
          <p:cNvSpPr txBox="1"/>
          <p:nvPr/>
        </p:nvSpPr>
        <p:spPr>
          <a:xfrm>
            <a:off x="753649" y="1932479"/>
            <a:ext cx="3244213" cy="3631763"/>
          </a:xfrm>
          <a:prstGeom prst="rect">
            <a:avLst/>
          </a:prstGeom>
          <a:noFill/>
        </p:spPr>
        <p:txBody>
          <a:bodyPr wrap="square" rtlCol="0">
            <a:spAutoFit/>
          </a:bodyPr>
          <a:lstStyle/>
          <a:p>
            <a:pPr algn="just"/>
            <a:r>
              <a:rPr lang="fr-FR" sz="800" dirty="0">
                <a:latin typeface="Caviar Dreams" panose="020B0402020204020504" pitchFamily="34" charset="0"/>
              </a:rPr>
              <a:t>Chers Confrères et Amis,</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Le Château </a:t>
            </a:r>
            <a:r>
              <a:rPr lang="fr-FR" sz="800" dirty="0">
                <a:solidFill>
                  <a:srgbClr val="A99563"/>
                </a:solidFill>
                <a:latin typeface="Caviar Dreams" panose="020B0402020204020504" pitchFamily="34" charset="0"/>
              </a:rPr>
              <a:t>L’ARGILUS du ROI</a:t>
            </a:r>
            <a:r>
              <a:rPr lang="fr-FR" sz="800" dirty="0">
                <a:latin typeface="Caviar Dreams" panose="020B0402020204020504" pitchFamily="34" charset="0"/>
              </a:rPr>
              <a:t>, Grand Vin de </a:t>
            </a:r>
            <a:r>
              <a:rPr lang="fr-FR" sz="800" dirty="0">
                <a:solidFill>
                  <a:srgbClr val="A99563"/>
                </a:solidFill>
                <a:latin typeface="Caviar Dreams" panose="020B0402020204020504" pitchFamily="34" charset="0"/>
              </a:rPr>
              <a:t>SAINT ESTEPHE </a:t>
            </a:r>
            <a:r>
              <a:rPr lang="fr-FR" sz="800" dirty="0">
                <a:latin typeface="Caviar Dreams" panose="020B0402020204020504" pitchFamily="34" charset="0"/>
              </a:rPr>
              <a:t>et membre de la Chaîne des Rôtisseurs, offre une promotion exceptionnelle sur ses dernières bouteilles du millésime 2011.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1800 bouteilles sont ainsi proposées au prix exceptionnel de </a:t>
            </a:r>
            <a:r>
              <a:rPr lang="fr-FR" sz="800" dirty="0">
                <a:solidFill>
                  <a:srgbClr val="A99563"/>
                </a:solidFill>
                <a:latin typeface="Caviar Dreams" panose="020B0402020204020504" pitchFamily="34" charset="0"/>
              </a:rPr>
              <a:t>10 € HT, soit 12 € TTC</a:t>
            </a:r>
            <a:r>
              <a:rPr lang="fr-FR" sz="800" dirty="0">
                <a:latin typeface="Caviar Dreams" panose="020B0402020204020504" pitchFamily="34" charset="0"/>
              </a:rPr>
              <a:t> en carton à plat de 6 bouteilles.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Les frais de livraison sont offerts à partir de 48 bouteilles sur la France.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Livraison possible dans le monde entier. </a:t>
            </a:r>
          </a:p>
          <a:p>
            <a:pPr algn="just"/>
            <a:endParaRPr lang="fr-FR" sz="800" dirty="0">
              <a:latin typeface="Caviar Dreams" panose="020B0402020204020504" pitchFamily="34" charset="0"/>
            </a:endParaRPr>
          </a:p>
          <a:p>
            <a:pPr algn="just"/>
            <a:r>
              <a:rPr lang="fr-FR" sz="800" dirty="0">
                <a:latin typeface="Caviar Dreams" panose="020B0402020204020504" pitchFamily="34" charset="0"/>
              </a:rPr>
              <a:t>Offre réservée aux Membres de La Chaîne des Rôtisseurs, valable du 1</a:t>
            </a:r>
            <a:r>
              <a:rPr lang="fr-FR" sz="800" baseline="30000" dirty="0">
                <a:latin typeface="Caviar Dreams" panose="020B0402020204020504" pitchFamily="34" charset="0"/>
              </a:rPr>
              <a:t>er</a:t>
            </a:r>
            <a:r>
              <a:rPr lang="fr-FR" sz="800" dirty="0">
                <a:latin typeface="Caviar Dreams" panose="020B0402020204020504" pitchFamily="34" charset="0"/>
              </a:rPr>
              <a:t> juillet au 1</a:t>
            </a:r>
            <a:r>
              <a:rPr lang="fr-FR" sz="800" baseline="30000" dirty="0">
                <a:latin typeface="Caviar Dreams" panose="020B0402020204020504" pitchFamily="34" charset="0"/>
              </a:rPr>
              <a:t>er</a:t>
            </a:r>
            <a:r>
              <a:rPr lang="fr-FR" sz="800" dirty="0">
                <a:latin typeface="Caviar Dreams" panose="020B0402020204020504" pitchFamily="34" charset="0"/>
              </a:rPr>
              <a:t> septembre 2020. </a:t>
            </a:r>
          </a:p>
          <a:p>
            <a:endParaRPr lang="fr-FR" sz="800" dirty="0">
              <a:latin typeface="Caviar Dreams" panose="020B0402020204020504" pitchFamily="34" charset="0"/>
            </a:endParaRPr>
          </a:p>
          <a:p>
            <a:pPr algn="r"/>
            <a:r>
              <a:rPr lang="fr-FR" sz="800" dirty="0">
                <a:latin typeface="Caviar Dreams" panose="020B0402020204020504" pitchFamily="34" charset="0"/>
              </a:rPr>
              <a:t>Bien à vous</a:t>
            </a:r>
          </a:p>
          <a:p>
            <a:pPr algn="r"/>
            <a:endParaRPr lang="fr-FR" sz="800" dirty="0">
              <a:latin typeface="Caviar Dreams" panose="020B0402020204020504" pitchFamily="34" charset="0"/>
            </a:endParaRPr>
          </a:p>
          <a:p>
            <a:pPr algn="r"/>
            <a:r>
              <a:rPr lang="fr-FR" sz="800" dirty="0">
                <a:latin typeface="Caviar Dreams" panose="020B0402020204020504" pitchFamily="34" charset="0"/>
              </a:rPr>
              <a:t>Martial Mignet</a:t>
            </a:r>
          </a:p>
          <a:p>
            <a:pPr algn="r"/>
            <a:r>
              <a:rPr lang="fr-FR" sz="800" dirty="0">
                <a:solidFill>
                  <a:srgbClr val="A99563"/>
                </a:solidFill>
                <a:latin typeface="Caviar Dreams" panose="020B0402020204020504" pitchFamily="34" charset="0"/>
              </a:rPr>
              <a:t>Bailli Provincial Honoraire</a:t>
            </a:r>
            <a:endParaRPr lang="fr-FR" dirty="0">
              <a:latin typeface="Caviar Dreams" panose="020B0402020204020504" pitchFamily="34" charset="0"/>
            </a:endParaRPr>
          </a:p>
          <a:p>
            <a:endParaRPr lang="fr-FR" sz="1000" dirty="0">
              <a:latin typeface="Caviar Dreams" panose="020B0402020204020504" pitchFamily="34" charset="0"/>
            </a:endParaRPr>
          </a:p>
          <a:p>
            <a:pPr algn="ctr"/>
            <a:r>
              <a:rPr lang="fr-FR" sz="800" dirty="0">
                <a:solidFill>
                  <a:srgbClr val="A99563"/>
                </a:solidFill>
                <a:latin typeface="Caviar Dreams" panose="020B0402020204020504" pitchFamily="34" charset="0"/>
              </a:rPr>
              <a:t>Contact</a:t>
            </a:r>
          </a:p>
          <a:p>
            <a:pPr algn="ctr"/>
            <a:endParaRPr lang="fr-FR" sz="300" dirty="0">
              <a:solidFill>
                <a:srgbClr val="A99563"/>
              </a:solidFill>
              <a:latin typeface="Caviar Dreams" panose="020B0402020204020504" pitchFamily="34" charset="0"/>
            </a:endParaRPr>
          </a:p>
          <a:p>
            <a:pPr algn="ctr"/>
            <a:r>
              <a:rPr lang="fr-FR" sz="800" dirty="0">
                <a:solidFill>
                  <a:srgbClr val="A99563"/>
                </a:solidFill>
                <a:latin typeface="Caviar Dreams" panose="020B0402020204020504" pitchFamily="34" charset="0"/>
              </a:rPr>
              <a:t>1 Route de Brame </a:t>
            </a:r>
            <a:r>
              <a:rPr lang="fr-FR" sz="800" dirty="0" err="1">
                <a:solidFill>
                  <a:srgbClr val="A99563"/>
                </a:solidFill>
                <a:latin typeface="Caviar Dreams" panose="020B0402020204020504" pitchFamily="34" charset="0"/>
              </a:rPr>
              <a:t>Hame</a:t>
            </a:r>
            <a:endParaRPr lang="fr-FR" sz="800" dirty="0">
              <a:solidFill>
                <a:srgbClr val="A99563"/>
              </a:solidFill>
              <a:latin typeface="Caviar Dreams" panose="020B0402020204020504" pitchFamily="34" charset="0"/>
            </a:endParaRPr>
          </a:p>
          <a:p>
            <a:pPr algn="ctr"/>
            <a:r>
              <a:rPr lang="fr-FR" sz="800" dirty="0">
                <a:solidFill>
                  <a:srgbClr val="A99563"/>
                </a:solidFill>
                <a:latin typeface="Caviar Dreams" panose="020B0402020204020504" pitchFamily="34" charset="0"/>
              </a:rPr>
              <a:t>33180 Saint-Estèphe</a:t>
            </a:r>
          </a:p>
          <a:p>
            <a:pPr algn="ctr"/>
            <a:endParaRPr lang="fr-FR" sz="300" dirty="0">
              <a:solidFill>
                <a:srgbClr val="A99563"/>
              </a:solidFill>
              <a:latin typeface="Caviar Dreams" panose="020B0402020204020504" pitchFamily="34" charset="0"/>
              <a:hlinkClick r:id="rId3">
                <a:extLst>
                  <a:ext uri="{A12FA001-AC4F-418D-AE19-62706E023703}">
                    <ahyp:hlinkClr xmlns:ahyp="http://schemas.microsoft.com/office/drawing/2018/hyperlinkcolor" val="tx"/>
                  </a:ext>
                </a:extLst>
              </a:hlinkClick>
            </a:endParaRPr>
          </a:p>
          <a:p>
            <a:pPr algn="ctr"/>
            <a:r>
              <a:rPr lang="fr-FR" sz="800" dirty="0">
                <a:solidFill>
                  <a:srgbClr val="A99563"/>
                </a:solidFill>
                <a:latin typeface="Caviar Dreams" panose="020B0402020204020504" pitchFamily="34" charset="0"/>
                <a:hlinkClick r:id="rId3">
                  <a:extLst>
                    <a:ext uri="{A12FA001-AC4F-418D-AE19-62706E023703}">
                      <ahyp:hlinkClr xmlns:ahyp="http://schemas.microsoft.com/office/drawing/2018/hyperlinkcolor" val="tx"/>
                    </a:ext>
                  </a:extLst>
                </a:hlinkClick>
              </a:rPr>
              <a:t>mmignet@arinc.fr</a:t>
            </a:r>
            <a:r>
              <a:rPr lang="fr-FR" sz="800" dirty="0">
                <a:solidFill>
                  <a:srgbClr val="A99563"/>
                </a:solidFill>
                <a:latin typeface="Caviar Dreams" panose="020B0402020204020504" pitchFamily="34" charset="0"/>
              </a:rPr>
              <a:t> </a:t>
            </a:r>
          </a:p>
          <a:p>
            <a:pPr algn="ctr"/>
            <a:r>
              <a:rPr lang="fr-FR" sz="800" dirty="0">
                <a:solidFill>
                  <a:srgbClr val="A99563"/>
                </a:solidFill>
                <a:latin typeface="Caviar Dreams" panose="020B0402020204020504" pitchFamily="34" charset="0"/>
              </a:rPr>
              <a:t>Téléphone : 01 45 51 88 74 </a:t>
            </a:r>
          </a:p>
          <a:p>
            <a:endParaRPr lang="fr-FR" sz="800" dirty="0">
              <a:latin typeface="Caviar Dreams" panose="020B0402020204020504" pitchFamily="34" charset="0"/>
            </a:endParaRPr>
          </a:p>
        </p:txBody>
      </p:sp>
      <p:pic>
        <p:nvPicPr>
          <p:cNvPr id="4" name="Image 3" descr="Une image contenant capture d’écran&#10;&#10;Description générée automatiquement">
            <a:extLst>
              <a:ext uri="{FF2B5EF4-FFF2-40B4-BE49-F238E27FC236}">
                <a16:creationId xmlns:a16="http://schemas.microsoft.com/office/drawing/2014/main" id="{275989B4-E800-4E2A-A6A9-D058A2162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6239" y="906161"/>
            <a:ext cx="3555349" cy="5027788"/>
          </a:xfrm>
          <a:prstGeom prst="rect">
            <a:avLst/>
          </a:prstGeom>
          <a:ln>
            <a:noFill/>
          </a:ln>
          <a:effectLst>
            <a:outerShdw blurRad="50800" dist="38100" dir="10800000" algn="r" rotWithShape="0">
              <a:prstClr val="black">
                <a:alpha val="40000"/>
              </a:prstClr>
            </a:outerShdw>
          </a:effectLst>
        </p:spPr>
      </p:pic>
      <p:pic>
        <p:nvPicPr>
          <p:cNvPr id="2" name="Picture 2" descr="VIN CHATEAU ARGILUS DU ROI">
            <a:extLst>
              <a:ext uri="{FF2B5EF4-FFF2-40B4-BE49-F238E27FC236}">
                <a16:creationId xmlns:a16="http://schemas.microsoft.com/office/drawing/2014/main" id="{4E598877-40BF-403B-9BE3-9590ECE0A2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5661248"/>
            <a:ext cx="1057643" cy="55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5935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Couture</Template>
  <TotalTime>3500</TotalTime>
  <Words>2713</Words>
  <Application>Microsoft Office PowerPoint</Application>
  <PresentationFormat>Affichage à l'écran (4:3)</PresentationFormat>
  <Paragraphs>246</Paragraphs>
  <Slides>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vt:lpstr>
      <vt:lpstr>Bella Donna</vt:lpstr>
      <vt:lpstr>Calibri</vt:lpstr>
      <vt:lpstr>Caviar Dreams</vt:lpstr>
      <vt:lpstr>Garamond</vt:lpstr>
      <vt:lpstr>JaneAusten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Hermine</dc:creator>
  <cp:lastModifiedBy>laurent poultier du mesnil</cp:lastModifiedBy>
  <cp:revision>265</cp:revision>
  <dcterms:created xsi:type="dcterms:W3CDTF">2015-01-14T20:13:14Z</dcterms:created>
  <dcterms:modified xsi:type="dcterms:W3CDTF">2020-06-20T23:25:04Z</dcterms:modified>
</cp:coreProperties>
</file>