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94" r:id="rId4"/>
    <p:sldId id="285" r:id="rId5"/>
    <p:sldId id="290" r:id="rId6"/>
    <p:sldId id="286" r:id="rId7"/>
    <p:sldId id="284" r:id="rId8"/>
    <p:sldId id="283" r:id="rId9"/>
    <p:sldId id="291" r:id="rId10"/>
    <p:sldId id="293" r:id="rId11"/>
    <p:sldId id="292" r:id="rId12"/>
    <p:sldId id="295" r:id="rId13"/>
    <p:sldId id="296"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9563"/>
    <a:srgbClr val="8C7A4E"/>
    <a:srgbClr val="4D4D4D"/>
    <a:srgbClr val="FDF8ED"/>
    <a:srgbClr val="FF9933"/>
    <a:srgbClr val="5F759A"/>
    <a:srgbClr val="38210B"/>
    <a:srgbClr val="A6915E"/>
    <a:srgbClr val="0E1D19"/>
    <a:srgbClr val="5B7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p:cViewPr varScale="1">
        <p:scale>
          <a:sx n="110" d="100"/>
          <a:sy n="110" d="100"/>
        </p:scale>
        <p:origin x="131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FC09D-50FB-4126-ACC6-C42A23ACD400}" type="datetimeFigureOut">
              <a:rPr lang="fr-FR" smtClean="0"/>
              <a:t>09/12/2020</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A245D-EB42-4988-B5D0-5366D3E7A350}" type="slidenum">
              <a:rPr lang="fr-FR" smtClean="0"/>
              <a:t>‹N°›</a:t>
            </a:fld>
            <a:endParaRPr lang="fr-FR" dirty="0"/>
          </a:p>
        </p:txBody>
      </p:sp>
    </p:spTree>
    <p:extLst>
      <p:ext uri="{BB962C8B-B14F-4D97-AF65-F5344CB8AC3E}">
        <p14:creationId xmlns:p14="http://schemas.microsoft.com/office/powerpoint/2010/main" val="39278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2A245D-EB42-4988-B5D0-5366D3E7A350}" type="slidenum">
              <a:rPr lang="fr-FR" smtClean="0"/>
              <a:t>2</a:t>
            </a:fld>
            <a:endParaRPr lang="fr-FR" dirty="0"/>
          </a:p>
        </p:txBody>
      </p:sp>
    </p:spTree>
    <p:extLst>
      <p:ext uri="{BB962C8B-B14F-4D97-AF65-F5344CB8AC3E}">
        <p14:creationId xmlns:p14="http://schemas.microsoft.com/office/powerpoint/2010/main" val="419678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2A245D-EB42-4988-B5D0-5366D3E7A350}" type="slidenum">
              <a:rPr lang="fr-FR" smtClean="0"/>
              <a:t>3</a:t>
            </a:fld>
            <a:endParaRPr lang="fr-FR" dirty="0"/>
          </a:p>
        </p:txBody>
      </p:sp>
    </p:spTree>
    <p:extLst>
      <p:ext uri="{BB962C8B-B14F-4D97-AF65-F5344CB8AC3E}">
        <p14:creationId xmlns:p14="http://schemas.microsoft.com/office/powerpoint/2010/main" val="297402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09/12/2020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09/12/2020</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hyperlink" Target="https://1drv.ms/u/s!AlFh2iIvwbQKiHx1v1Vz9RP_YEaC?e=HiY3Zu"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2.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mbord (Loir-et-Cher). Les deux pièces consacrées à la cuisine à la fin du XVIIIe siècle ont été reconstituées après des recherches historiques minutieuses. ">
            <a:extLst>
              <a:ext uri="{FF2B5EF4-FFF2-40B4-BE49-F238E27FC236}">
                <a16:creationId xmlns:a16="http://schemas.microsoft.com/office/drawing/2014/main" id="{5CA19AAF-D44A-472E-9099-BCAC1C3533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87" t="-151" r="1791" b="151"/>
          <a:stretch/>
        </p:blipFill>
        <p:spPr bwMode="auto">
          <a:xfrm>
            <a:off x="0" y="0"/>
            <a:ext cx="9144000" cy="693637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602779" y="5035075"/>
            <a:ext cx="4506331" cy="1769715"/>
          </a:xfrm>
          <a:prstGeom prst="rect">
            <a:avLst/>
          </a:prstGeom>
          <a:noFill/>
          <a:effectLst>
            <a:outerShdw blurRad="50800" dist="88900" dir="2700000" algn="tl" rotWithShape="0">
              <a:prstClr val="black">
                <a:alpha val="40000"/>
              </a:prstClr>
            </a:outerShdw>
          </a:effectLst>
        </p:spPr>
        <p:txBody>
          <a:bodyPr wrap="square" rtlCol="0">
            <a:spAutoFit/>
          </a:bodyPr>
          <a:lstStyle/>
          <a:p>
            <a:pPr algn="ctr"/>
            <a:r>
              <a:rPr lang="fr-FR" sz="3000" b="1" dirty="0">
                <a:solidFill>
                  <a:schemeClr val="bg1"/>
                </a:solidFill>
                <a:effectLst>
                  <a:outerShdw blurRad="38100" dist="38100" dir="2700000" algn="tl">
                    <a:srgbClr val="000000">
                      <a:alpha val="43137"/>
                    </a:srgbClr>
                  </a:outerShdw>
                </a:effectLst>
                <a:latin typeface="Caviar Dreams" panose="020B0402020204020504" pitchFamily="34" charset="0"/>
              </a:rPr>
              <a:t>Lettre</a:t>
            </a:r>
            <a:r>
              <a:rPr lang="fr-FR" sz="3000" dirty="0">
                <a:solidFill>
                  <a:schemeClr val="bg1"/>
                </a:solidFill>
                <a:effectLst>
                  <a:outerShdw blurRad="38100" dist="38100" dir="2700000" algn="tl">
                    <a:srgbClr val="000000">
                      <a:alpha val="43137"/>
                    </a:srgbClr>
                  </a:outerShdw>
                </a:effectLst>
                <a:latin typeface="Caviar Dreams" panose="020B0402020204020504" pitchFamily="34" charset="0"/>
              </a:rPr>
              <a:t> </a:t>
            </a:r>
          </a:p>
          <a:p>
            <a:pPr algn="ctr"/>
            <a:r>
              <a:rPr lang="fr-FR" sz="3000" b="1" dirty="0">
                <a:solidFill>
                  <a:schemeClr val="bg1"/>
                </a:solidFill>
                <a:effectLst>
                  <a:outerShdw blurRad="38100" dist="38100" dir="2700000" algn="tl">
                    <a:srgbClr val="000000">
                      <a:alpha val="43137"/>
                    </a:srgbClr>
                  </a:outerShdw>
                </a:effectLst>
                <a:latin typeface="Caviar Dreams" panose="020B0402020204020504" pitchFamily="34" charset="0"/>
              </a:rPr>
              <a:t>de la Chaîne France</a:t>
            </a:r>
          </a:p>
          <a:p>
            <a:pPr algn="ctr"/>
            <a:endParaRPr lang="fr-FR" sz="1400" i="1" dirty="0">
              <a:solidFill>
                <a:schemeClr val="bg1"/>
              </a:solidFill>
              <a:effectLst>
                <a:outerShdw blurRad="38100" dist="38100" dir="2700000" algn="tl">
                  <a:srgbClr val="000000">
                    <a:alpha val="43137"/>
                  </a:srgbClr>
                </a:outerShdw>
              </a:effectLst>
              <a:latin typeface="Garamond" panose="02020404030301010803" pitchFamily="18" charset="0"/>
            </a:endParaRPr>
          </a:p>
          <a:p>
            <a:pPr algn="ctr"/>
            <a:r>
              <a:rPr lang="fr-FR" sz="1700" i="1" dirty="0">
                <a:solidFill>
                  <a:schemeClr val="bg1"/>
                </a:solidFill>
                <a:effectLst>
                  <a:outerShdw blurRad="38100" dist="38100" dir="2700000" algn="tl">
                    <a:srgbClr val="000000">
                      <a:alpha val="43137"/>
                    </a:srgbClr>
                  </a:outerShdw>
                </a:effectLst>
                <a:latin typeface="Caviar Dreams" panose="020B0402020204020504" pitchFamily="34" charset="0"/>
              </a:rPr>
              <a:t>Numéro 4, novembre 2020</a:t>
            </a:r>
          </a:p>
          <a:p>
            <a:pPr algn="ctr"/>
            <a:endParaRPr lang="fr-FR" dirty="0">
              <a:solidFill>
                <a:srgbClr val="002060"/>
              </a:solidFill>
            </a:endParaRPr>
          </a:p>
        </p:txBody>
      </p:sp>
      <p:sp>
        <p:nvSpPr>
          <p:cNvPr id="12" name="Rectangle 11"/>
          <p:cNvSpPr/>
          <p:nvPr/>
        </p:nvSpPr>
        <p:spPr>
          <a:xfrm>
            <a:off x="4218056" y="27384"/>
            <a:ext cx="353944" cy="6858000"/>
          </a:xfrm>
          <a:prstGeom prst="rect">
            <a:avLst/>
          </a:prstGeom>
          <a:solidFill>
            <a:schemeClr val="bg1">
              <a:lumMod val="95000"/>
              <a:alpha val="20000"/>
            </a:scheme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rot="16200000">
            <a:off x="1678469" y="3263062"/>
            <a:ext cx="5463897" cy="323165"/>
          </a:xfrm>
          <a:prstGeom prst="rect">
            <a:avLst/>
          </a:prstGeom>
          <a:noFill/>
        </p:spPr>
        <p:txBody>
          <a:bodyPr wrap="square" rtlCol="0">
            <a:spAutoFit/>
          </a:bodyPr>
          <a:lstStyle/>
          <a:p>
            <a:pPr algn="ctr"/>
            <a:r>
              <a:rPr lang="fr-FR" sz="1500" b="1" spc="100" dirty="0">
                <a:solidFill>
                  <a:schemeClr val="bg1"/>
                </a:solidFill>
                <a:latin typeface="Caviar Dreams" panose="020B0402020204020504" pitchFamily="34" charset="0"/>
              </a:rPr>
              <a:t>Lettre de la Chaîne France</a:t>
            </a:r>
            <a:endParaRPr lang="fr-FR" sz="1500" b="1" cap="small" spc="100" dirty="0">
              <a:solidFill>
                <a:schemeClr val="bg1"/>
              </a:solidFill>
              <a:latin typeface="Caviar Dreams" panose="020B0402020204020504" pitchFamily="34" charset="0"/>
            </a:endParaRPr>
          </a:p>
        </p:txBody>
      </p:sp>
      <p:sp>
        <p:nvSpPr>
          <p:cNvPr id="3" name="ZoneTexte 2">
            <a:extLst>
              <a:ext uri="{FF2B5EF4-FFF2-40B4-BE49-F238E27FC236}">
                <a16:creationId xmlns:a16="http://schemas.microsoft.com/office/drawing/2014/main" id="{C383874F-E83C-49F8-9DA6-60AE00153ED8}"/>
              </a:ext>
            </a:extLst>
          </p:cNvPr>
          <p:cNvSpPr txBox="1"/>
          <p:nvPr/>
        </p:nvSpPr>
        <p:spPr>
          <a:xfrm>
            <a:off x="4216570" y="6604735"/>
            <a:ext cx="376445" cy="200055"/>
          </a:xfrm>
          <a:prstGeom prst="rect">
            <a:avLst/>
          </a:prstGeom>
          <a:solidFill>
            <a:srgbClr val="38210B"/>
          </a:solidFill>
        </p:spPr>
        <p:txBody>
          <a:bodyPr wrap="square" rtlCol="0">
            <a:spAutoFit/>
          </a:bodyPr>
          <a:lstStyle/>
          <a:p>
            <a:pPr algn="ctr"/>
            <a:r>
              <a:rPr lang="fr-FR" sz="700" b="1" dirty="0">
                <a:solidFill>
                  <a:schemeClr val="bg1"/>
                </a:solidFill>
                <a:latin typeface="Caviar Dreams" panose="020B0402020204020504" pitchFamily="34" charset="0"/>
              </a:rPr>
              <a:t>N° 4</a:t>
            </a:r>
          </a:p>
        </p:txBody>
      </p:sp>
      <p:sp>
        <p:nvSpPr>
          <p:cNvPr id="8" name="ZoneTexte 7"/>
          <p:cNvSpPr txBox="1"/>
          <p:nvPr/>
        </p:nvSpPr>
        <p:spPr>
          <a:xfrm>
            <a:off x="22500" y="5129786"/>
            <a:ext cx="4215085" cy="1522404"/>
          </a:xfrm>
          <a:prstGeom prst="rect">
            <a:avLst/>
          </a:prstGeom>
          <a:noFill/>
        </p:spPr>
        <p:txBody>
          <a:bodyPr wrap="square" rtlCol="0">
            <a:spAutoFit/>
          </a:bodyPr>
          <a:lstStyle/>
          <a:p>
            <a:pPr algn="ctr">
              <a:lnSpc>
                <a:spcPts val="2300"/>
              </a:lnSpc>
            </a:pPr>
            <a:r>
              <a:rPr lang="en-US" sz="2500" spc="100" dirty="0">
                <a:solidFill>
                  <a:schemeClr val="bg1"/>
                </a:solidFill>
                <a:latin typeface="Bella Donna" panose="03000502030604030003" pitchFamily="66" charset="0"/>
              </a:rPr>
              <a:t>“ Etre Gastronome, </a:t>
            </a:r>
          </a:p>
          <a:p>
            <a:pPr algn="ctr">
              <a:lnSpc>
                <a:spcPts val="2300"/>
              </a:lnSpc>
            </a:pPr>
            <a:r>
              <a:rPr lang="en-US" sz="2500" spc="100" dirty="0">
                <a:solidFill>
                  <a:schemeClr val="bg1"/>
                </a:solidFill>
                <a:latin typeface="Bella Donna" panose="03000502030604030003" pitchFamily="66" charset="0"/>
              </a:rPr>
              <a:t>c’est chercher l’harmonie, </a:t>
            </a:r>
          </a:p>
          <a:p>
            <a:pPr algn="ctr">
              <a:lnSpc>
                <a:spcPts val="2300"/>
              </a:lnSpc>
            </a:pPr>
            <a:r>
              <a:rPr lang="en-US" sz="2500" spc="100" dirty="0">
                <a:solidFill>
                  <a:schemeClr val="bg1"/>
                </a:solidFill>
                <a:latin typeface="Bella Donna" panose="03000502030604030003" pitchFamily="66" charset="0"/>
              </a:rPr>
              <a:t>c’est aimer ce qui est beau et bon, </a:t>
            </a:r>
          </a:p>
          <a:p>
            <a:pPr algn="ctr">
              <a:lnSpc>
                <a:spcPts val="2300"/>
              </a:lnSpc>
            </a:pPr>
            <a:r>
              <a:rPr lang="en-US" sz="2500" spc="100" dirty="0">
                <a:solidFill>
                  <a:schemeClr val="bg1"/>
                </a:solidFill>
                <a:latin typeface="Bella Donna" panose="03000502030604030003" pitchFamily="66" charset="0"/>
              </a:rPr>
              <a:t>c’est être raffiné ”.</a:t>
            </a:r>
            <a:endParaRPr lang="en-US" sz="1200" i="1" dirty="0">
              <a:solidFill>
                <a:schemeClr val="bg1"/>
              </a:solidFill>
              <a:latin typeface="Caviar Dreams" panose="020B0402020204020504" pitchFamily="34" charset="0"/>
            </a:endParaRPr>
          </a:p>
          <a:p>
            <a:pPr algn="ctr">
              <a:lnSpc>
                <a:spcPts val="2300"/>
              </a:lnSpc>
            </a:pPr>
            <a:r>
              <a:rPr lang="en-US" sz="1200" dirty="0">
                <a:solidFill>
                  <a:schemeClr val="bg1"/>
                </a:solidFill>
                <a:latin typeface="Caviar Dreams" panose="020B0402020204020504" pitchFamily="34" charset="0"/>
              </a:rPr>
              <a:t>Jean Valby, </a:t>
            </a:r>
            <a:r>
              <a:rPr lang="en-US" sz="1000" i="1" dirty="0">
                <a:solidFill>
                  <a:schemeClr val="bg1"/>
                </a:solidFill>
                <a:latin typeface="Caviar Dreams" panose="020B0402020204020504" pitchFamily="34" charset="0"/>
              </a:rPr>
              <a:t>Co-Créateur de la Chaîne</a:t>
            </a:r>
            <a:endParaRPr lang="fr-FR" sz="1000" i="1" dirty="0">
              <a:solidFill>
                <a:schemeClr val="bg1"/>
              </a:solidFill>
              <a:latin typeface="Caviar Dreams" panose="020B0402020204020504" pitchFamily="34" charset="0"/>
            </a:endParaRPr>
          </a:p>
        </p:txBody>
      </p:sp>
      <p:pic>
        <p:nvPicPr>
          <p:cNvPr id="19" name="Image 18">
            <a:extLst>
              <a:ext uri="{FF2B5EF4-FFF2-40B4-BE49-F238E27FC236}">
                <a16:creationId xmlns:a16="http://schemas.microsoft.com/office/drawing/2014/main" id="{B9CA21E2-62B8-403C-A893-4C49D8D81F8B}"/>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44694" y="97956"/>
            <a:ext cx="323165" cy="323165"/>
          </a:xfrm>
          <a:prstGeom prst="rect">
            <a:avLst/>
          </a:prstGeom>
          <a:effectLst/>
        </p:spPr>
      </p:pic>
      <p:sp>
        <p:nvSpPr>
          <p:cNvPr id="5" name="ZoneTexte 4">
            <a:extLst>
              <a:ext uri="{FF2B5EF4-FFF2-40B4-BE49-F238E27FC236}">
                <a16:creationId xmlns:a16="http://schemas.microsoft.com/office/drawing/2014/main" id="{7F26B75F-C082-4A29-9BED-C4D8D7A94E3F}"/>
              </a:ext>
            </a:extLst>
          </p:cNvPr>
          <p:cNvSpPr txBox="1"/>
          <p:nvPr/>
        </p:nvSpPr>
        <p:spPr>
          <a:xfrm>
            <a:off x="6619662" y="6604735"/>
            <a:ext cx="2491889" cy="430887"/>
          </a:xfrm>
          <a:prstGeom prst="rect">
            <a:avLst/>
          </a:prstGeom>
          <a:noFill/>
        </p:spPr>
        <p:txBody>
          <a:bodyPr wrap="square" rtlCol="0">
            <a:spAutoFit/>
          </a:bodyPr>
          <a:lstStyle/>
          <a:p>
            <a:pPr algn="r"/>
            <a:r>
              <a:rPr lang="fr-FR" sz="700" dirty="0">
                <a:solidFill>
                  <a:schemeClr val="bg1"/>
                </a:solidFill>
                <a:latin typeface="Caviar Dreams" panose="020B0402020204020504" pitchFamily="34" charset="0"/>
              </a:rPr>
              <a:t>C</a:t>
            </a:r>
            <a:r>
              <a:rPr lang="fr-FR" sz="700" b="0" i="0" dirty="0">
                <a:solidFill>
                  <a:schemeClr val="bg1"/>
                </a:solidFill>
                <a:effectLst/>
                <a:latin typeface="Caviar Dreams" panose="020B0402020204020504" pitchFamily="34" charset="0"/>
              </a:rPr>
              <a:t>uisines du Château de Chambord</a:t>
            </a:r>
          </a:p>
          <a:p>
            <a:pPr algn="r"/>
            <a:r>
              <a:rPr lang="fr-FR" sz="700" i="1" dirty="0">
                <a:solidFill>
                  <a:schemeClr val="bg1"/>
                </a:solidFill>
                <a:latin typeface="Caviar Dreams" panose="020B0402020204020504" pitchFamily="34" charset="0"/>
              </a:rPr>
              <a:t>Programme prévisionnel 2021</a:t>
            </a:r>
          </a:p>
          <a:p>
            <a:pPr algn="r"/>
            <a:endParaRPr lang="fr-FR" sz="800" dirty="0">
              <a:solidFill>
                <a:schemeClr val="bg1"/>
              </a:solidFill>
              <a:latin typeface="Caviar Dreams" panose="020B0402020204020504" pitchFamily="34" charset="0"/>
            </a:endParaRPr>
          </a:p>
        </p:txBody>
      </p:sp>
      <p:pic>
        <p:nvPicPr>
          <p:cNvPr id="10" name="Image 9">
            <a:extLst>
              <a:ext uri="{FF2B5EF4-FFF2-40B4-BE49-F238E27FC236}">
                <a16:creationId xmlns:a16="http://schemas.microsoft.com/office/drawing/2014/main" id="{7ED154E1-E1D5-4380-A7EF-CDC005469654}"/>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23402" y="415769"/>
            <a:ext cx="1060914" cy="1060914"/>
          </a:xfrm>
          <a:prstGeom prst="rect">
            <a:avLst/>
          </a:prstGeom>
        </p:spPr>
      </p:pic>
    </p:spTree>
    <p:extLst>
      <p:ext uri="{BB962C8B-B14F-4D97-AF65-F5344CB8AC3E}">
        <p14:creationId xmlns:p14="http://schemas.microsoft.com/office/powerpoint/2010/main" val="234570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7EADD4B-E688-49E2-94B0-E66927DEF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907941"/>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La France à l’honneur</a:t>
            </a:r>
          </a:p>
          <a:p>
            <a:pPr algn="ctr"/>
            <a:r>
              <a:rPr lang="fr-FR" dirty="0">
                <a:solidFill>
                  <a:srgbClr val="A6915E"/>
                </a:solidFill>
                <a:latin typeface="Caviar Dreams" panose="020B0402020204020504" pitchFamily="34" charset="0"/>
              </a:rPr>
              <a:t>de la Revue Internationale 2020</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535520C8-9175-4F55-A64D-A62027AFCA9B}"/>
              </a:ext>
            </a:extLst>
          </p:cNvPr>
          <p:cNvSpPr txBox="1"/>
          <p:nvPr/>
        </p:nvSpPr>
        <p:spPr>
          <a:xfrm>
            <a:off x="226570" y="6515838"/>
            <a:ext cx="456998" cy="215444"/>
          </a:xfrm>
          <a:prstGeom prst="rect">
            <a:avLst/>
          </a:prstGeom>
          <a:noFill/>
        </p:spPr>
        <p:txBody>
          <a:bodyPr wrap="square" rtlCol="0">
            <a:spAutoFit/>
          </a:bodyPr>
          <a:lstStyle/>
          <a:p>
            <a:r>
              <a:rPr lang="fr-FR" sz="800" b="1" dirty="0">
                <a:latin typeface="Caviar Dreams" panose="020B0402020204020504" pitchFamily="34" charset="0"/>
              </a:rPr>
              <a:t>15</a:t>
            </a:r>
          </a:p>
        </p:txBody>
      </p:sp>
      <p:sp>
        <p:nvSpPr>
          <p:cNvPr id="2" name="ZoneTexte 1">
            <a:extLst>
              <a:ext uri="{FF2B5EF4-FFF2-40B4-BE49-F238E27FC236}">
                <a16:creationId xmlns:a16="http://schemas.microsoft.com/office/drawing/2014/main" id="{0FEF675F-1656-4962-83B6-5ACFF663CFFD}"/>
              </a:ext>
            </a:extLst>
          </p:cNvPr>
          <p:cNvSpPr txBox="1"/>
          <p:nvPr/>
        </p:nvSpPr>
        <p:spPr>
          <a:xfrm>
            <a:off x="683568" y="2257280"/>
            <a:ext cx="1656184" cy="4524315"/>
          </a:xfrm>
          <a:prstGeom prst="rect">
            <a:avLst/>
          </a:prstGeom>
          <a:noFill/>
        </p:spPr>
        <p:txBody>
          <a:bodyPr wrap="square" rtlCol="0">
            <a:spAutoFit/>
          </a:bodyPr>
          <a:lstStyle/>
          <a:p>
            <a:pPr algn="just"/>
            <a:r>
              <a:rPr lang="fr-FR" sz="800" spc="-20" dirty="0">
                <a:latin typeface="Caviar Dreams" panose="020B0402020204020504" pitchFamily="34" charset="0"/>
              </a:rPr>
              <a:t>L’Echanson Florent Martin, premier sommelier a l‘Hôtel George V à Paris. en est le parfait exemple. Pendant deux ans et demi, Florent a consacré son temps libre à une initiative inhabituelle en vue d'attirer des jeunes vers cette profession : il a contribué à la réalisation d'un film.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Florent a été invite a participer à ce projet de film par </a:t>
            </a:r>
            <a:r>
              <a:rPr lang="fr-FR" sz="800" i="1" dirty="0">
                <a:latin typeface="Caviar Dreams" panose="020B0402020204020504" pitchFamily="34" charset="0"/>
              </a:rPr>
              <a:t>l'Union de la Sommellerie Française</a:t>
            </a:r>
            <a:r>
              <a:rPr lang="fr-FR" sz="800" dirty="0">
                <a:latin typeface="Caviar Dreams" panose="020B0402020204020504" pitchFamily="34" charset="0"/>
              </a:rPr>
              <a:t>, où il dirige Ia commission jeunesse. II a confié a la Revue qu'en acceptant l'invitation, il voulait mettre en lumière Ia manière dont le sommelier exprime ses émotions et ses sensations au travers des vins. Le film ne se concentre pas sur les concours, même si Florent reconnait leur rôle pour promouvoir la profession. Au lieu de cela, l'accent a été mis sur l’élément humain, sur les réalisations et les réussites qui naissent de la passion et de la compréhension des vins.</a:t>
            </a:r>
          </a:p>
          <a:p>
            <a:pPr algn="just"/>
            <a:endParaRPr lang="fr-FR" sz="800" dirty="0">
              <a:latin typeface="Caviar Dreams" panose="020B0402020204020504" pitchFamily="34" charset="0"/>
            </a:endParaRPr>
          </a:p>
          <a:p>
            <a:pPr algn="just"/>
            <a:r>
              <a:rPr lang="fr-FR" sz="800" spc="-10" dirty="0">
                <a:latin typeface="Caviar Dreams" panose="020B0402020204020504" pitchFamily="34" charset="0"/>
              </a:rPr>
              <a:t>Pour Florent, l'un des aspects les plus intéressants du métier de sommelier est Ia possibilité de se développer intellectuellement et </a:t>
            </a:r>
            <a:r>
              <a:rPr lang="fr-FR" sz="800" dirty="0">
                <a:latin typeface="Caviar Dreams" panose="020B0402020204020504" pitchFamily="34" charset="0"/>
              </a:rPr>
              <a:t>sur le plan sensoriel.</a:t>
            </a:r>
          </a:p>
          <a:p>
            <a:pPr algn="just"/>
            <a:r>
              <a:rPr lang="fr-FR" sz="800" dirty="0">
                <a:latin typeface="Caviar Dreams" panose="020B0402020204020504" pitchFamily="34" charset="0"/>
              </a:rPr>
              <a:t> </a:t>
            </a:r>
          </a:p>
        </p:txBody>
      </p:sp>
      <p:sp>
        <p:nvSpPr>
          <p:cNvPr id="7" name="ZoneTexte 6">
            <a:extLst>
              <a:ext uri="{FF2B5EF4-FFF2-40B4-BE49-F238E27FC236}">
                <a16:creationId xmlns:a16="http://schemas.microsoft.com/office/drawing/2014/main" id="{4A9C86E6-28E2-432D-A609-4454F5C0891F}"/>
              </a:ext>
            </a:extLst>
          </p:cNvPr>
          <p:cNvSpPr txBox="1"/>
          <p:nvPr/>
        </p:nvSpPr>
        <p:spPr>
          <a:xfrm>
            <a:off x="683568" y="998225"/>
            <a:ext cx="3528392" cy="1169551"/>
          </a:xfrm>
          <a:prstGeom prst="rect">
            <a:avLst/>
          </a:prstGeom>
          <a:noFill/>
        </p:spPr>
        <p:txBody>
          <a:bodyPr wrap="square" rtlCol="0">
            <a:spAutoFit/>
          </a:bodyPr>
          <a:lstStyle/>
          <a:p>
            <a:pPr algn="just"/>
            <a:r>
              <a:rPr lang="fr-FR" sz="1000" dirty="0">
                <a:latin typeface="Caviar Dreams" panose="020B0402020204020504" pitchFamily="34" charset="0"/>
              </a:rPr>
              <a:t>Une découverte sensorielle </a:t>
            </a:r>
          </a:p>
          <a:p>
            <a:pPr algn="just"/>
            <a:r>
              <a:rPr lang="fr-FR" sz="1000" dirty="0" err="1">
                <a:latin typeface="Caviar Dreams" panose="020B0402020204020504" pitchFamily="34" charset="0"/>
              </a:rPr>
              <a:t>Etre</a:t>
            </a:r>
            <a:r>
              <a:rPr lang="fr-FR" sz="1000" dirty="0">
                <a:latin typeface="Caviar Dreams" panose="020B0402020204020504" pitchFamily="34" charset="0"/>
              </a:rPr>
              <a:t> un bon sommelier exige bien plus qu'une connaissance exemplaire des vins. A </a:t>
            </a:r>
            <a:r>
              <a:rPr lang="fr-FR" sz="1000" dirty="0" err="1">
                <a:latin typeface="Caviar Dreams" panose="020B0402020204020504" pitchFamily="34" charset="0"/>
              </a:rPr>
              <a:t>I'instar</a:t>
            </a:r>
            <a:r>
              <a:rPr lang="fr-FR" sz="1000" dirty="0">
                <a:latin typeface="Caviar Dreams" panose="020B0402020204020504" pitchFamily="34" charset="0"/>
              </a:rPr>
              <a:t> de toute profession artistique, ce qui distingue le maitre d'un simple expert est la passion avec laquelle il ou elle utilise sa plateforme de prédilection pour exprimer ses émotions et sa sensibilité. </a:t>
            </a:r>
          </a:p>
        </p:txBody>
      </p:sp>
      <p:sp>
        <p:nvSpPr>
          <p:cNvPr id="8" name="ZoneTexte 7">
            <a:extLst>
              <a:ext uri="{FF2B5EF4-FFF2-40B4-BE49-F238E27FC236}">
                <a16:creationId xmlns:a16="http://schemas.microsoft.com/office/drawing/2014/main" id="{7B54A41D-015A-484C-9942-B1D572C46B90}"/>
              </a:ext>
            </a:extLst>
          </p:cNvPr>
          <p:cNvSpPr txBox="1"/>
          <p:nvPr/>
        </p:nvSpPr>
        <p:spPr>
          <a:xfrm>
            <a:off x="2555776" y="2257280"/>
            <a:ext cx="1656184" cy="4401205"/>
          </a:xfrm>
          <a:prstGeom prst="rect">
            <a:avLst/>
          </a:prstGeom>
          <a:noFill/>
        </p:spPr>
        <p:txBody>
          <a:bodyPr wrap="square" rtlCol="0">
            <a:spAutoFit/>
          </a:bodyPr>
          <a:lstStyle/>
          <a:p>
            <a:pPr algn="just"/>
            <a:r>
              <a:rPr lang="fr-FR" sz="800" dirty="0">
                <a:latin typeface="Caviar Dreams" panose="020B0402020204020504" pitchFamily="34" charset="0"/>
              </a:rPr>
              <a:t>Explorer Ia diversité des cultures du monde des vins et apprendre à s'exprimer et à exprimer ses sentiments avec sincérité permet de se rapprocher du terroir, tout en gagnant une compréhension de Ia nature et un développement accru des sens. « Il existe peu de métiers comme celui-ci », affirme-t-il.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Nous avons dit au début de cet article qu’être un grand sommelier ne se limite pas au savoir, mais il faut également ajouter que les meilleurs sommeliers ne cessent jamais d'apprendre : ils continuent de visiter des vignobles et de développer leurs connaissances des terroirs, en cherchant à approfondir leur compréhension des questions écologiques et des techniques de culture. Avant tout, leur souhait de partager les connaissances ainsi acquises avec les convives ne faiblit jamais. </a:t>
            </a:r>
          </a:p>
          <a:p>
            <a:pPr algn="just"/>
            <a:endParaRPr lang="fr-FR" sz="800" dirty="0">
              <a:latin typeface="Caviar Dreams" panose="020B0402020204020504" pitchFamily="34" charset="0"/>
            </a:endParaRPr>
          </a:p>
          <a:p>
            <a:pPr algn="just"/>
            <a:r>
              <a:rPr lang="fr-FR" sz="800" dirty="0">
                <a:solidFill>
                  <a:srgbClr val="8C7A4E"/>
                </a:solidFill>
                <a:latin typeface="Caviar Dreams" panose="020B0402020204020504" pitchFamily="34" charset="0"/>
              </a:rPr>
              <a:t>Il voulait mettre en lumière la manière dont le sommelier exprime ses émotions et ses sensations au travers des vins </a:t>
            </a:r>
          </a:p>
        </p:txBody>
      </p:sp>
      <p:pic>
        <p:nvPicPr>
          <p:cNvPr id="10" name="Image 9" descr="Une image contenant texte&#10;&#10;Description générée automatiquement">
            <a:extLst>
              <a:ext uri="{FF2B5EF4-FFF2-40B4-BE49-F238E27FC236}">
                <a16:creationId xmlns:a16="http://schemas.microsoft.com/office/drawing/2014/main" id="{3E0FE279-26E3-4E2A-AB27-8381935A6AE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701"/>
          <a:stretch/>
        </p:blipFill>
        <p:spPr>
          <a:xfrm rot="5400000">
            <a:off x="5106832" y="916363"/>
            <a:ext cx="3394835" cy="2502825"/>
          </a:xfrm>
          <a:prstGeom prst="rect">
            <a:avLst/>
          </a:prstGeom>
        </p:spPr>
      </p:pic>
      <p:sp>
        <p:nvSpPr>
          <p:cNvPr id="11" name="ZoneTexte 10">
            <a:extLst>
              <a:ext uri="{FF2B5EF4-FFF2-40B4-BE49-F238E27FC236}">
                <a16:creationId xmlns:a16="http://schemas.microsoft.com/office/drawing/2014/main" id="{8544B2C7-F7AD-48BB-9CED-9A242419821D}"/>
              </a:ext>
            </a:extLst>
          </p:cNvPr>
          <p:cNvSpPr txBox="1"/>
          <p:nvPr/>
        </p:nvSpPr>
        <p:spPr>
          <a:xfrm>
            <a:off x="5304593" y="4103940"/>
            <a:ext cx="3024336" cy="2554545"/>
          </a:xfrm>
          <a:prstGeom prst="rect">
            <a:avLst/>
          </a:prstGeom>
          <a:noFill/>
        </p:spPr>
        <p:txBody>
          <a:bodyPr wrap="square" rtlCol="0">
            <a:spAutoFit/>
          </a:bodyPr>
          <a:lstStyle/>
          <a:p>
            <a:pPr algn="just"/>
            <a:r>
              <a:rPr lang="fr-FR" sz="800" dirty="0">
                <a:latin typeface="Caviar Dreams" panose="020B0402020204020504" pitchFamily="34" charset="0"/>
              </a:rPr>
              <a:t>D’ailleurs Florent Martin nous donne rendez-vous début décembre, à l’occasion de notre prochaine Lettre de La Chaîne France, pour : </a:t>
            </a:r>
          </a:p>
          <a:p>
            <a:pPr algn="just"/>
            <a:endParaRPr lang="fr-FR" sz="700" dirty="0">
              <a:latin typeface="Caviar Dreams" panose="020B0402020204020504" pitchFamily="34" charset="0"/>
            </a:endParaRPr>
          </a:p>
          <a:p>
            <a:pPr algn="ctr"/>
            <a:r>
              <a:rPr lang="fr-FR" sz="800" i="1" dirty="0">
                <a:latin typeface="Caviar Dreams" panose="020B0402020204020504" pitchFamily="34" charset="0"/>
              </a:rPr>
              <a:t>« Une première édition de coffret </a:t>
            </a:r>
            <a:r>
              <a:rPr lang="fr-FR" sz="800" i="1" dirty="0" err="1">
                <a:latin typeface="Caviar Dreams" panose="020B0402020204020504" pitchFamily="34" charset="0"/>
              </a:rPr>
              <a:t>Vinefloriales</a:t>
            </a:r>
            <a:endParaRPr lang="fr-FR" sz="800" i="1" dirty="0">
              <a:latin typeface="Caviar Dreams" panose="020B0402020204020504" pitchFamily="34" charset="0"/>
            </a:endParaRPr>
          </a:p>
          <a:p>
            <a:pPr algn="ctr"/>
            <a:r>
              <a:rPr lang="fr-FR" sz="800" i="1" dirty="0">
                <a:latin typeface="Caviar Dreams" panose="020B0402020204020504" pitchFamily="34" charset="0"/>
              </a:rPr>
              <a:t>Accords mets &amp; vins par Florent Martin Sommelier » </a:t>
            </a:r>
          </a:p>
          <a:p>
            <a:pPr algn="ctr"/>
            <a:r>
              <a:rPr lang="fr-FR" sz="800" i="1" dirty="0">
                <a:latin typeface="Caviar Dreams" panose="020B0402020204020504" pitchFamily="34" charset="0"/>
              </a:rPr>
              <a:t>(avec tarifs préférentiels en avant première pour l'OMGD </a:t>
            </a:r>
          </a:p>
          <a:p>
            <a:pPr algn="ctr"/>
            <a:r>
              <a:rPr lang="fr-FR" sz="800" i="1" dirty="0">
                <a:latin typeface="Caviar Dreams" panose="020B0402020204020504" pitchFamily="34" charset="0"/>
              </a:rPr>
              <a:t>et la chaîne des rôtisseurs).</a:t>
            </a:r>
          </a:p>
          <a:p>
            <a:pPr algn="just"/>
            <a:endParaRPr lang="fr-FR" sz="700" i="1" dirty="0">
              <a:latin typeface="Caviar Dreams" panose="020B0402020204020504" pitchFamily="34" charset="0"/>
            </a:endParaRPr>
          </a:p>
          <a:p>
            <a:pPr algn="just"/>
            <a:r>
              <a:rPr lang="fr-FR" sz="800" i="1" dirty="0">
                <a:latin typeface="Caviar Dreams" panose="020B0402020204020504" pitchFamily="34" charset="0"/>
              </a:rPr>
              <a:t>Composé de nos coups de cœur récents des meilleurs vignerons, chaque flacon est sublimé d'une poudre aromatique naturelle, pour faire des accords chez soi.</a:t>
            </a:r>
          </a:p>
          <a:p>
            <a:pPr algn="just"/>
            <a:r>
              <a:rPr lang="fr-FR" sz="800" i="1" dirty="0">
                <a:latin typeface="Caviar Dreams" panose="020B0402020204020504" pitchFamily="34" charset="0"/>
              </a:rPr>
              <a:t>Elles sont composées par nos soins avec les plus belles essences de fruits, plantes et épices pour faire des reflets aux parfums et saveurs des crus.</a:t>
            </a:r>
          </a:p>
          <a:p>
            <a:pPr algn="just"/>
            <a:endParaRPr lang="fr-FR" sz="700" i="1" dirty="0">
              <a:latin typeface="Caviar Dreams" panose="020B0402020204020504" pitchFamily="34" charset="0"/>
            </a:endParaRPr>
          </a:p>
          <a:p>
            <a:pPr algn="just"/>
            <a:r>
              <a:rPr lang="fr-FR" sz="800" i="1" dirty="0">
                <a:latin typeface="Caviar Dreams" panose="020B0402020204020504" pitchFamily="34" charset="0"/>
              </a:rPr>
              <a:t>Pour cette édition : Coffret "Rouges signatures" </a:t>
            </a:r>
          </a:p>
          <a:p>
            <a:pPr algn="just"/>
            <a:r>
              <a:rPr lang="fr-FR" sz="800" i="1" dirty="0">
                <a:latin typeface="Caviar Dreams" panose="020B0402020204020504" pitchFamily="34" charset="0"/>
              </a:rPr>
              <a:t>Et Coffret "Blancs rares" avec entre le château de Fargues de la famille </a:t>
            </a:r>
            <a:r>
              <a:rPr lang="fr-FR" sz="800" i="1" dirty="0" err="1">
                <a:latin typeface="Caviar Dreams" panose="020B0402020204020504" pitchFamily="34" charset="0"/>
              </a:rPr>
              <a:t>Lur</a:t>
            </a:r>
            <a:r>
              <a:rPr lang="fr-FR" sz="800" i="1" dirty="0">
                <a:latin typeface="Caviar Dreams" panose="020B0402020204020504" pitchFamily="34" charset="0"/>
              </a:rPr>
              <a:t> Saluces et l'Irouléguy de la famille </a:t>
            </a:r>
            <a:r>
              <a:rPr lang="fr-FR" sz="800" i="1" dirty="0" err="1">
                <a:latin typeface="Caviar Dreams" panose="020B0402020204020504" pitchFamily="34" charset="0"/>
              </a:rPr>
              <a:t>Riouspeyrous</a:t>
            </a:r>
            <a:r>
              <a:rPr lang="fr-FR" sz="800" i="1" dirty="0">
                <a:latin typeface="Caviar Dreams" panose="020B0402020204020504" pitchFamily="34" charset="0"/>
              </a:rPr>
              <a:t> dégustés lors de notre périple basque."</a:t>
            </a:r>
          </a:p>
        </p:txBody>
      </p:sp>
    </p:spTree>
    <p:extLst>
      <p:ext uri="{BB962C8B-B14F-4D97-AF65-F5344CB8AC3E}">
        <p14:creationId xmlns:p14="http://schemas.microsoft.com/office/powerpoint/2010/main" val="235269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Les photos</a:t>
            </a:r>
          </a:p>
          <a:p>
            <a:pPr algn="ctr"/>
            <a:r>
              <a:rPr lang="fr-FR" sz="1700" dirty="0">
                <a:solidFill>
                  <a:srgbClr val="B6A67C"/>
                </a:solidFill>
                <a:latin typeface="Caviar Dreams" panose="020B0402020204020504" pitchFamily="34" charset="0"/>
              </a:rPr>
              <a:t>du Grand Chapitre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5DB02CC-B2E1-4321-9266-0767A96016D6}"/>
              </a:ext>
            </a:extLst>
          </p:cNvPr>
          <p:cNvSpPr txBox="1"/>
          <p:nvPr/>
        </p:nvSpPr>
        <p:spPr>
          <a:xfrm>
            <a:off x="454235" y="1111585"/>
            <a:ext cx="3888432" cy="1233671"/>
          </a:xfrm>
          <a:prstGeom prst="rect">
            <a:avLst/>
          </a:prstGeom>
          <a:noFill/>
        </p:spPr>
        <p:txBody>
          <a:bodyPr wrap="square" rtlCol="0">
            <a:spAutoFit/>
          </a:bodyPr>
          <a:lstStyle/>
          <a:p>
            <a:pPr algn="just"/>
            <a:r>
              <a:rPr lang="fr-FR" sz="1000" dirty="0">
                <a:latin typeface="Caviar Dreams" panose="020B0402020204020504" pitchFamily="34" charset="0"/>
              </a:rPr>
              <a:t>Vous pourrez retrouver et télécharger les nombreuses photos et films (tous libres de droits) du Grand Chapitre de France, en cliquant sur le lien suivant :</a:t>
            </a:r>
          </a:p>
          <a:p>
            <a:pPr algn="just"/>
            <a:endParaRPr lang="fr-FR" sz="700" dirty="0">
              <a:latin typeface="Caviar Dreams" panose="020B0402020204020504" pitchFamily="34" charset="0"/>
            </a:endParaRPr>
          </a:p>
          <a:p>
            <a:pPr algn="just"/>
            <a:r>
              <a:rPr lang="fr-FR" sz="1000" dirty="0">
                <a:solidFill>
                  <a:srgbClr val="002060"/>
                </a:solidFill>
                <a:latin typeface="Caviar Dreams" panose="020B0402020204020504" pitchFamily="34" charset="0"/>
                <a:hlinkClick r:id="rId3">
                  <a:extLst>
                    <a:ext uri="{A12FA001-AC4F-418D-AE19-62706E023703}">
                      <ahyp:hlinkClr xmlns:ahyp="http://schemas.microsoft.com/office/drawing/2018/hyperlinkcolor" val="tx"/>
                    </a:ext>
                  </a:extLst>
                </a:hlinkClick>
              </a:rPr>
              <a:t>https://1drv.ms/u/s!AlFh2iIvwbQKiHx1v1Vz9RP_YEaC?e=HiY3Zu</a:t>
            </a:r>
            <a:endParaRPr lang="fr-FR" sz="1000" dirty="0">
              <a:solidFill>
                <a:srgbClr val="002060"/>
              </a:solidFill>
              <a:latin typeface="Caviar Dreams" panose="020B0402020204020504" pitchFamily="34" charset="0"/>
            </a:endParaRPr>
          </a:p>
          <a:p>
            <a:pPr algn="just">
              <a:lnSpc>
                <a:spcPts val="1100"/>
              </a:lnSpc>
            </a:pPr>
            <a:endParaRPr lang="fr-FR" sz="1000" dirty="0">
              <a:latin typeface="Caviar Dreams" panose="020B0402020204020504" pitchFamily="34" charset="0"/>
            </a:endParaRPr>
          </a:p>
          <a:p>
            <a:endParaRPr lang="fr-FR" dirty="0"/>
          </a:p>
        </p:txBody>
      </p:sp>
      <p:sp>
        <p:nvSpPr>
          <p:cNvPr id="7" name="ZoneTexte 6">
            <a:extLst>
              <a:ext uri="{FF2B5EF4-FFF2-40B4-BE49-F238E27FC236}">
                <a16:creationId xmlns:a16="http://schemas.microsoft.com/office/drawing/2014/main" id="{E1A2030C-7C17-441A-AE5F-134ED7599DED}"/>
              </a:ext>
            </a:extLst>
          </p:cNvPr>
          <p:cNvSpPr txBox="1"/>
          <p:nvPr/>
        </p:nvSpPr>
        <p:spPr>
          <a:xfrm>
            <a:off x="202955" y="6562940"/>
            <a:ext cx="384990" cy="215444"/>
          </a:xfrm>
          <a:prstGeom prst="rect">
            <a:avLst/>
          </a:prstGeom>
          <a:noFill/>
        </p:spPr>
        <p:txBody>
          <a:bodyPr wrap="square" rtlCol="0">
            <a:spAutoFit/>
          </a:bodyPr>
          <a:lstStyle/>
          <a:p>
            <a:r>
              <a:rPr lang="fr-FR" sz="800" b="1" dirty="0">
                <a:latin typeface="Caviar Dreams" panose="020B0402020204020504" pitchFamily="34" charset="0"/>
              </a:rPr>
              <a:t>17</a:t>
            </a:r>
          </a:p>
        </p:txBody>
      </p:sp>
      <p:pic>
        <p:nvPicPr>
          <p:cNvPr id="24" name="Image 23" descr="Une image contenant herbe, extérieur, ciel, arbre&#10;&#10;Description générée automatiquement">
            <a:extLst>
              <a:ext uri="{FF2B5EF4-FFF2-40B4-BE49-F238E27FC236}">
                <a16:creationId xmlns:a16="http://schemas.microsoft.com/office/drawing/2014/main" id="{16433821-73B5-46D7-BD32-E63FA4A938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5" t="-91" r="10442" b="91"/>
          <a:stretch/>
        </p:blipFill>
        <p:spPr>
          <a:xfrm>
            <a:off x="4572000" y="0"/>
            <a:ext cx="4582963" cy="6858000"/>
          </a:xfrm>
          <a:prstGeom prst="rect">
            <a:avLst/>
          </a:prstGeom>
        </p:spPr>
      </p:pic>
      <p:pic>
        <p:nvPicPr>
          <p:cNvPr id="30" name="Image 29">
            <a:extLst>
              <a:ext uri="{FF2B5EF4-FFF2-40B4-BE49-F238E27FC236}">
                <a16:creationId xmlns:a16="http://schemas.microsoft.com/office/drawing/2014/main" id="{06EA632C-3223-4B20-AABA-7327D594F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160" y="2345256"/>
            <a:ext cx="3540581" cy="2485940"/>
          </a:xfrm>
          <a:prstGeom prst="rect">
            <a:avLst/>
          </a:prstGeom>
        </p:spPr>
      </p:pic>
      <p:sp>
        <p:nvSpPr>
          <p:cNvPr id="31" name="ZoneTexte 30">
            <a:extLst>
              <a:ext uri="{FF2B5EF4-FFF2-40B4-BE49-F238E27FC236}">
                <a16:creationId xmlns:a16="http://schemas.microsoft.com/office/drawing/2014/main" id="{008A0AA5-AC32-4D2F-89B6-AA9ADDCFD77C}"/>
              </a:ext>
            </a:extLst>
          </p:cNvPr>
          <p:cNvSpPr txBox="1"/>
          <p:nvPr/>
        </p:nvSpPr>
        <p:spPr>
          <a:xfrm>
            <a:off x="628160" y="5079325"/>
            <a:ext cx="3540581" cy="461665"/>
          </a:xfrm>
          <a:prstGeom prst="rect">
            <a:avLst/>
          </a:prstGeom>
          <a:noFill/>
        </p:spPr>
        <p:txBody>
          <a:bodyPr wrap="square" rtlCol="0">
            <a:spAutoFit/>
          </a:bodyPr>
          <a:lstStyle/>
          <a:p>
            <a:pPr algn="ctr"/>
            <a:r>
              <a:rPr lang="fr-FR" sz="800" dirty="0">
                <a:latin typeface="Caviar Dreams" panose="020B0402020204020504" pitchFamily="34" charset="0"/>
              </a:rPr>
              <a:t>Les photos et petits films sont rangés par date, puis activité. </a:t>
            </a:r>
          </a:p>
          <a:p>
            <a:pPr algn="ctr"/>
            <a:r>
              <a:rPr lang="fr-FR" sz="800" dirty="0">
                <a:latin typeface="Caviar Dreams" panose="020B0402020204020504" pitchFamily="34" charset="0"/>
              </a:rPr>
              <a:t>Si vous avez besoin d’aide, surtout n’hésitez pas à nous contacter : bailli@chainefrance.fr</a:t>
            </a:r>
          </a:p>
        </p:txBody>
      </p:sp>
      <p:pic>
        <p:nvPicPr>
          <p:cNvPr id="34" name="Picture 8" descr="Chaîne des Rôtisseurs France - Home | Facebook">
            <a:extLst>
              <a:ext uri="{FF2B5EF4-FFF2-40B4-BE49-F238E27FC236}">
                <a16:creationId xmlns:a16="http://schemas.microsoft.com/office/drawing/2014/main" id="{8156D54A-2D1E-4E71-A425-D7B08C304F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4709" y="5789119"/>
            <a:ext cx="662094" cy="64239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8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82" name="Picture 10" descr="Le marché de Noël de Colmar est l'un des plus réputés d'Alsace">
            <a:extLst>
              <a:ext uri="{FF2B5EF4-FFF2-40B4-BE49-F238E27FC236}">
                <a16:creationId xmlns:a16="http://schemas.microsoft.com/office/drawing/2014/main" id="{04C8C1EB-BDE3-46C8-A793-0B208EB102B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62590"/>
          <a:stretch/>
        </p:blipFill>
        <p:spPr bwMode="auto">
          <a:xfrm>
            <a:off x="4572000" y="0"/>
            <a:ext cx="4572000" cy="686924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Ebauche</a:t>
            </a:r>
          </a:p>
          <a:p>
            <a:pPr algn="ctr"/>
            <a:r>
              <a:rPr lang="fr-FR" sz="1700" dirty="0">
                <a:solidFill>
                  <a:srgbClr val="B6A67C"/>
                </a:solidFill>
                <a:latin typeface="Caviar Dreams" panose="020B0402020204020504" pitchFamily="34" charset="0"/>
              </a:rPr>
              <a:t>du programme prévisionnel 2021</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5DB02CC-B2E1-4321-9266-0767A96016D6}"/>
              </a:ext>
            </a:extLst>
          </p:cNvPr>
          <p:cNvSpPr txBox="1"/>
          <p:nvPr/>
        </p:nvSpPr>
        <p:spPr>
          <a:xfrm>
            <a:off x="683568" y="1070010"/>
            <a:ext cx="3384376" cy="1074653"/>
          </a:xfrm>
          <a:prstGeom prst="rect">
            <a:avLst/>
          </a:prstGeom>
          <a:noFill/>
        </p:spPr>
        <p:txBody>
          <a:bodyPr wrap="square" rtlCol="0">
            <a:spAutoFit/>
          </a:bodyPr>
          <a:lstStyle/>
          <a:p>
            <a:pPr algn="just">
              <a:lnSpc>
                <a:spcPts val="1100"/>
              </a:lnSpc>
            </a:pPr>
            <a:r>
              <a:rPr lang="fr-FR" sz="1000" dirty="0">
                <a:latin typeface="Caviar Dreams" panose="020B0402020204020504" pitchFamily="34" charset="0"/>
              </a:rPr>
              <a:t>Voici un avant goût des évènements prévus en France en 2021, par la Confrérie de la Chaîne des Rôtisseurs.</a:t>
            </a:r>
          </a:p>
          <a:p>
            <a:pPr algn="just">
              <a:lnSpc>
                <a:spcPts val="1100"/>
              </a:lnSpc>
            </a:pPr>
            <a:endParaRPr lang="fr-FR" sz="1000" dirty="0">
              <a:latin typeface="Caviar Dreams" panose="020B0402020204020504" pitchFamily="34" charset="0"/>
            </a:endParaRPr>
          </a:p>
          <a:p>
            <a:pPr algn="just">
              <a:lnSpc>
                <a:spcPts val="1100"/>
              </a:lnSpc>
            </a:pPr>
            <a:r>
              <a:rPr lang="fr-FR" sz="1000" dirty="0">
                <a:solidFill>
                  <a:srgbClr val="8C7A4E"/>
                </a:solidFill>
                <a:latin typeface="Caviar Dreams" panose="020B0402020204020504" pitchFamily="34" charset="0"/>
              </a:rPr>
              <a:t>N.B. : Compte tenu de la situation que nous traversons, ce programme est susceptible d’être modifié.</a:t>
            </a:r>
          </a:p>
          <a:p>
            <a:endParaRPr lang="fr-FR" dirty="0"/>
          </a:p>
        </p:txBody>
      </p:sp>
      <p:sp>
        <p:nvSpPr>
          <p:cNvPr id="7" name="ZoneTexte 6">
            <a:extLst>
              <a:ext uri="{FF2B5EF4-FFF2-40B4-BE49-F238E27FC236}">
                <a16:creationId xmlns:a16="http://schemas.microsoft.com/office/drawing/2014/main" id="{E1A2030C-7C17-441A-AE5F-134ED7599DED}"/>
              </a:ext>
            </a:extLst>
          </p:cNvPr>
          <p:cNvSpPr txBox="1"/>
          <p:nvPr/>
        </p:nvSpPr>
        <p:spPr>
          <a:xfrm>
            <a:off x="226570" y="6515838"/>
            <a:ext cx="384990" cy="215444"/>
          </a:xfrm>
          <a:prstGeom prst="rect">
            <a:avLst/>
          </a:prstGeom>
          <a:noFill/>
        </p:spPr>
        <p:txBody>
          <a:bodyPr wrap="square" rtlCol="0">
            <a:spAutoFit/>
          </a:bodyPr>
          <a:lstStyle/>
          <a:p>
            <a:r>
              <a:rPr lang="fr-FR" sz="800" b="1" dirty="0">
                <a:latin typeface="Caviar Dreams" panose="020B0402020204020504" pitchFamily="34" charset="0"/>
              </a:rPr>
              <a:t>19</a:t>
            </a:r>
          </a:p>
        </p:txBody>
      </p:sp>
      <p:sp>
        <p:nvSpPr>
          <p:cNvPr id="9" name="ZoneTexte 8">
            <a:extLst>
              <a:ext uri="{FF2B5EF4-FFF2-40B4-BE49-F238E27FC236}">
                <a16:creationId xmlns:a16="http://schemas.microsoft.com/office/drawing/2014/main" id="{2EAB6440-7427-4147-A344-E4DAC4C88E91}"/>
              </a:ext>
            </a:extLst>
          </p:cNvPr>
          <p:cNvSpPr txBox="1"/>
          <p:nvPr/>
        </p:nvSpPr>
        <p:spPr>
          <a:xfrm>
            <a:off x="683568" y="2045670"/>
            <a:ext cx="3672409" cy="3554819"/>
          </a:xfrm>
          <a:prstGeom prst="rect">
            <a:avLst/>
          </a:prstGeom>
          <a:noFill/>
        </p:spPr>
        <p:txBody>
          <a:bodyPr wrap="square" rtlCol="0">
            <a:spAutoFit/>
          </a:bodyPr>
          <a:lstStyle/>
          <a:p>
            <a:pPr marL="171450" indent="-171450">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Journée Mondiale de la Chaîne - Monde entier	</a:t>
            </a:r>
          </a:p>
          <a:p>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24 avril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lgn="just">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Chapitre d’Occitanie – Narbonne</a:t>
            </a:r>
          </a:p>
          <a:p>
            <a:pPr algn="just"/>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22 mai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lgn="just">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Grand Chapitre de France - Châteaux de Loire </a:t>
            </a:r>
          </a:p>
          <a:p>
            <a:pPr algn="just"/>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3 juin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Grand Chapitre International &amp; AGI 2021 - Lyon	</a:t>
            </a:r>
          </a:p>
          <a:p>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17 juin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lgn="just">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Grand Chapitre OMGD France - Bordeaux </a:t>
            </a: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et Compétition Internationale des Jeunes Sommeliers</a:t>
            </a:r>
          </a:p>
          <a:p>
            <a:pPr algn="just"/>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8 septembre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lgn="just">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Chapitre d’Ile de France - Paris</a:t>
            </a: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et Compétition Internationale des Jeunes Chefs Rôtisseurs</a:t>
            </a:r>
          </a:p>
          <a:p>
            <a:pPr algn="just"/>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25 septembre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lgn="just">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Noël de La Chaîne - Alsace</a:t>
            </a:r>
          </a:p>
          <a:p>
            <a:pPr algn="just"/>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4 décembre 2021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marL="171450" indent="-171450" algn="just">
              <a:buFont typeface="Wingdings" panose="05000000000000000000" pitchFamily="2" charset="2"/>
              <a:buChar char="§"/>
            </a:pP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Et bien d’autres rendez-vous </a:t>
            </a: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à retrouver dans nos prochaines </a:t>
            </a:r>
            <a:r>
              <a:rPr lang="fr-FR" sz="900" dirty="0">
                <a:solidFill>
                  <a:srgbClr val="8C7A4E"/>
                </a:solidFill>
                <a:latin typeface="Caviar Dreams" panose="020B0402020204020504" pitchFamily="34" charset="0"/>
                <a:ea typeface="Champagne &amp; Limousines" panose="020B0502020202020204" pitchFamily="34" charset="0"/>
                <a:cs typeface="1550" panose="02080602020202020204" pitchFamily="18" charset="0"/>
              </a:rPr>
              <a:t>Lettre de La Chaîne France</a:t>
            </a:r>
          </a:p>
        </p:txBody>
      </p:sp>
      <p:pic>
        <p:nvPicPr>
          <p:cNvPr id="10" name="Picture 8" descr="Chaîne des Rôtisseurs France - Home | Facebook">
            <a:extLst>
              <a:ext uri="{FF2B5EF4-FFF2-40B4-BE49-F238E27FC236}">
                <a16:creationId xmlns:a16="http://schemas.microsoft.com/office/drawing/2014/main" id="{3B3D6500-59F9-48C0-BF0A-624061C2E1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4709" y="5873440"/>
            <a:ext cx="662094" cy="64239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1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Votre Bureau</a:t>
            </a:r>
          </a:p>
          <a:p>
            <a:pPr algn="ctr"/>
            <a:r>
              <a:rPr lang="fr-FR" sz="1700" dirty="0">
                <a:solidFill>
                  <a:srgbClr val="B6A67C"/>
                </a:solidFill>
                <a:latin typeface="Caviar Dreams" panose="020B0402020204020504" pitchFamily="34" charset="0"/>
              </a:rPr>
              <a:t>du Bailliage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5DB02CC-B2E1-4321-9266-0767A96016D6}"/>
              </a:ext>
            </a:extLst>
          </p:cNvPr>
          <p:cNvSpPr txBox="1"/>
          <p:nvPr/>
        </p:nvSpPr>
        <p:spPr>
          <a:xfrm>
            <a:off x="217117" y="916898"/>
            <a:ext cx="4345430" cy="233397"/>
          </a:xfrm>
          <a:prstGeom prst="rect">
            <a:avLst/>
          </a:prstGeom>
          <a:noFill/>
        </p:spPr>
        <p:txBody>
          <a:bodyPr wrap="square" rtlCol="0">
            <a:spAutoFit/>
          </a:bodyPr>
          <a:lstStyle/>
          <a:p>
            <a:pPr algn="ctr">
              <a:lnSpc>
                <a:spcPts val="1100"/>
              </a:lnSpc>
            </a:pPr>
            <a:r>
              <a:rPr lang="fr-FR" sz="1000" i="1" dirty="0">
                <a:solidFill>
                  <a:srgbClr val="A99563"/>
                </a:solidFill>
                <a:latin typeface="Caviar Dreams" panose="020B0402020204020504" pitchFamily="34" charset="0"/>
              </a:rPr>
              <a:t>Composition du Bureau du Bailliage de France</a:t>
            </a:r>
          </a:p>
        </p:txBody>
      </p:sp>
      <p:sp>
        <p:nvSpPr>
          <p:cNvPr id="7" name="ZoneTexte 6">
            <a:extLst>
              <a:ext uri="{FF2B5EF4-FFF2-40B4-BE49-F238E27FC236}">
                <a16:creationId xmlns:a16="http://schemas.microsoft.com/office/drawing/2014/main" id="{E1A2030C-7C17-441A-AE5F-134ED7599DED}"/>
              </a:ext>
            </a:extLst>
          </p:cNvPr>
          <p:cNvSpPr txBox="1"/>
          <p:nvPr/>
        </p:nvSpPr>
        <p:spPr>
          <a:xfrm>
            <a:off x="226570" y="6515838"/>
            <a:ext cx="384990" cy="215444"/>
          </a:xfrm>
          <a:prstGeom prst="rect">
            <a:avLst/>
          </a:prstGeom>
          <a:noFill/>
        </p:spPr>
        <p:txBody>
          <a:bodyPr wrap="square" rtlCol="0">
            <a:spAutoFit/>
          </a:bodyPr>
          <a:lstStyle/>
          <a:p>
            <a:r>
              <a:rPr lang="fr-FR" sz="800" b="1" dirty="0">
                <a:latin typeface="Caviar Dreams" panose="020B0402020204020504" pitchFamily="34" charset="0"/>
              </a:rPr>
              <a:t>21</a:t>
            </a:r>
          </a:p>
        </p:txBody>
      </p:sp>
      <p:pic>
        <p:nvPicPr>
          <p:cNvPr id="3080" name="Picture 8" descr="Chaîne des Rôtisseurs France - Home | Facebook">
            <a:extLst>
              <a:ext uri="{FF2B5EF4-FFF2-40B4-BE49-F238E27FC236}">
                <a16:creationId xmlns:a16="http://schemas.microsoft.com/office/drawing/2014/main" id="{83E5A1C3-DA92-4296-B020-77485A64AC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785" y="6128698"/>
            <a:ext cx="662094" cy="642398"/>
          </a:xfrm>
          <a:prstGeom prst="ellipse">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2FD95BF2-D3DA-4ACB-8953-A0492DE3D0B8}"/>
              </a:ext>
            </a:extLst>
          </p:cNvPr>
          <p:cNvSpPr txBox="1"/>
          <p:nvPr/>
        </p:nvSpPr>
        <p:spPr>
          <a:xfrm>
            <a:off x="820317" y="1218764"/>
            <a:ext cx="3139030" cy="5286062"/>
          </a:xfrm>
          <a:prstGeom prst="rect">
            <a:avLst/>
          </a:prstGeom>
          <a:noFill/>
        </p:spPr>
        <p:txBody>
          <a:bodyPr wrap="square">
            <a:spAutoFit/>
          </a:bodyPr>
          <a:lstStyle/>
          <a:p>
            <a:pPr marL="171450" indent="-171450">
              <a:lnSpc>
                <a:spcPts val="900"/>
              </a:lnSpc>
              <a:buFont typeface="Wingdings" panose="05000000000000000000" pitchFamily="2" charset="2"/>
              <a:buChar char="§"/>
            </a:pPr>
            <a:r>
              <a:rPr lang="fr-FR" sz="800" dirty="0">
                <a:latin typeface="Caviar Dreams" panose="020B0402020204020504" pitchFamily="34" charset="0"/>
              </a:rPr>
              <a:t>Laurent Poultier du Mesnil,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Bailli Délégué de France</a:t>
            </a:r>
            <a:r>
              <a:rPr lang="fr-FR" sz="800" dirty="0">
                <a:solidFill>
                  <a:srgbClr val="A99563"/>
                </a:solidFill>
                <a:latin typeface="Caviar Dreams" panose="020B0402020204020504" pitchFamily="34" charset="0"/>
              </a:rPr>
              <a:t> </a:t>
            </a:r>
          </a:p>
          <a:p>
            <a:pPr>
              <a:lnSpc>
                <a:spcPts val="900"/>
              </a:lnSpc>
            </a:pPr>
            <a:endParaRPr lang="fr-FR" sz="800"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Stéphane Turpin, </a:t>
            </a:r>
          </a:p>
          <a:p>
            <a:pPr>
              <a:lnSpc>
                <a:spcPts val="900"/>
              </a:lnSpc>
            </a:pPr>
            <a:r>
              <a:rPr lang="fr-FR" sz="800" i="1" dirty="0">
                <a:solidFill>
                  <a:srgbClr val="A99563"/>
                </a:solidFill>
                <a:latin typeface="Caviar Dreams" panose="020B0402020204020504" pitchFamily="34" charset="0"/>
              </a:rPr>
              <a:t>     Argentier National</a:t>
            </a:r>
          </a:p>
          <a:p>
            <a:pPr>
              <a:lnSpc>
                <a:spcPts val="900"/>
              </a:lnSpc>
            </a:pPr>
            <a:endParaRPr lang="fr-FR" sz="800"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Côme de Chérisey, </a:t>
            </a:r>
          </a:p>
          <a:p>
            <a:pPr>
              <a:lnSpc>
                <a:spcPts val="900"/>
              </a:lnSpc>
            </a:pPr>
            <a:r>
              <a:rPr lang="fr-FR" sz="800" i="1" dirty="0">
                <a:solidFill>
                  <a:srgbClr val="A99563"/>
                </a:solidFill>
                <a:latin typeface="Caviar Dreams" panose="020B0402020204020504" pitchFamily="34" charset="0"/>
              </a:rPr>
              <a:t>     Conseiller Gastronomique</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Franck Fontaine, </a:t>
            </a:r>
          </a:p>
          <a:p>
            <a:pPr>
              <a:lnSpc>
                <a:spcPts val="900"/>
              </a:lnSpc>
            </a:pPr>
            <a:r>
              <a:rPr lang="fr-FR" sz="800" i="1" dirty="0">
                <a:solidFill>
                  <a:srgbClr val="A99563"/>
                </a:solidFill>
                <a:latin typeface="Caviar Dreams" panose="020B0402020204020504" pitchFamily="34" charset="0"/>
              </a:rPr>
              <a:t>     Conseiller Culinaire</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Florent Martin,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Echanson National</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Patrick </a:t>
            </a:r>
            <a:r>
              <a:rPr lang="fr-FR" sz="800" dirty="0" err="1">
                <a:latin typeface="Caviar Dreams" panose="020B0402020204020504" pitchFamily="34" charset="0"/>
              </a:rPr>
              <a:t>Libbrecht</a:t>
            </a:r>
            <a:r>
              <a:rPr lang="fr-FR" sz="800" dirty="0">
                <a:latin typeface="Caviar Dreams" panose="020B0402020204020504" pitchFamily="34" charset="0"/>
              </a:rPr>
              <a:t>,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Chargé de Missions Nationales</a:t>
            </a:r>
          </a:p>
          <a:p>
            <a:pPr>
              <a:lnSpc>
                <a:spcPts val="900"/>
              </a:lnSpc>
            </a:pPr>
            <a:endParaRPr lang="fr-FR" sz="800" i="1" dirty="0">
              <a:solidFill>
                <a:srgbClr val="A99563"/>
              </a:solidFill>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Alistair Assheton,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Chargé de Missions Nationales</a:t>
            </a:r>
          </a:p>
          <a:p>
            <a:pPr>
              <a:lnSpc>
                <a:spcPts val="900"/>
              </a:lnSpc>
            </a:pPr>
            <a:endParaRPr lang="fr-FR" sz="800" i="1" dirty="0">
              <a:solidFill>
                <a:srgbClr val="A99563"/>
              </a:solidFill>
              <a:latin typeface="Caviar Dreams" panose="020B0402020204020504" pitchFamily="34" charset="0"/>
            </a:endParaRPr>
          </a:p>
          <a:p>
            <a:pPr>
              <a:lnSpc>
                <a:spcPts val="900"/>
              </a:lnSpc>
            </a:pPr>
            <a:endParaRPr lang="fr-FR" sz="800" i="1" dirty="0">
              <a:latin typeface="Caviar Dreams" panose="020B0402020204020504" pitchFamily="34" charset="0"/>
            </a:endParaRPr>
          </a:p>
          <a:p>
            <a:pPr>
              <a:lnSpc>
                <a:spcPts val="900"/>
              </a:lnSpc>
            </a:pPr>
            <a:r>
              <a:rPr lang="fr-FR" sz="800" i="1" dirty="0">
                <a:solidFill>
                  <a:srgbClr val="A99563"/>
                </a:solidFill>
                <a:latin typeface="Caviar Dreams" panose="020B0402020204020504" pitchFamily="34" charset="0"/>
              </a:rPr>
              <a:t>Baillis Provinciaux également Chargés de Missions Nationales</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Jacques Binoist, </a:t>
            </a:r>
          </a:p>
          <a:p>
            <a:pPr>
              <a:lnSpc>
                <a:spcPts val="900"/>
              </a:lnSpc>
            </a:pPr>
            <a:r>
              <a:rPr lang="fr-FR" sz="800" i="1" dirty="0">
                <a:solidFill>
                  <a:srgbClr val="A99563"/>
                </a:solidFill>
                <a:latin typeface="Caviar Dreams" panose="020B0402020204020504" pitchFamily="34" charset="0"/>
              </a:rPr>
              <a:t>     Bailli Provincial des Pays de Loire</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Philippe Heullant, </a:t>
            </a:r>
          </a:p>
          <a:p>
            <a:pPr>
              <a:lnSpc>
                <a:spcPts val="900"/>
              </a:lnSpc>
            </a:pPr>
            <a:r>
              <a:rPr lang="fr-FR" sz="800" i="1" dirty="0">
                <a:solidFill>
                  <a:srgbClr val="A99563"/>
                </a:solidFill>
                <a:latin typeface="Caviar Dreams" panose="020B0402020204020504" pitchFamily="34" charset="0"/>
              </a:rPr>
              <a:t>     Bailli </a:t>
            </a:r>
            <a:r>
              <a:rPr lang="fr-FR" sz="800" i="1">
                <a:solidFill>
                  <a:srgbClr val="A99563"/>
                </a:solidFill>
                <a:latin typeface="Caviar Dreams" panose="020B0402020204020504" pitchFamily="34" charset="0"/>
              </a:rPr>
              <a:t>Provincial de </a:t>
            </a:r>
            <a:r>
              <a:rPr lang="fr-FR" sz="800" i="1" dirty="0">
                <a:solidFill>
                  <a:srgbClr val="A99563"/>
                </a:solidFill>
                <a:latin typeface="Caviar Dreams" panose="020B0402020204020504" pitchFamily="34" charset="0"/>
              </a:rPr>
              <a:t>PACA et Chargé de Presse et Communication</a:t>
            </a:r>
            <a:endParaRPr lang="fr-FR" sz="800" i="1" dirty="0">
              <a:latin typeface="Caviar Dreams" panose="020B0402020204020504" pitchFamily="34" charset="0"/>
            </a:endParaRP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Jules Julien, </a:t>
            </a:r>
          </a:p>
          <a:p>
            <a:pPr>
              <a:lnSpc>
                <a:spcPts val="900"/>
              </a:lnSpc>
            </a:pPr>
            <a:r>
              <a:rPr lang="fr-FR" sz="800" i="1" dirty="0">
                <a:solidFill>
                  <a:srgbClr val="A99563"/>
                </a:solidFill>
                <a:latin typeface="Caviar Dreams" panose="020B0402020204020504" pitchFamily="34" charset="0"/>
              </a:rPr>
              <a:t>     Bailli Provincial d’Alsace</a:t>
            </a:r>
          </a:p>
          <a:p>
            <a:pPr>
              <a:lnSpc>
                <a:spcPts val="900"/>
              </a:lnSpc>
            </a:pPr>
            <a:endParaRPr lang="fr-FR" sz="800"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Robert Meulle,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Bailli Provincial de Champagne</a:t>
            </a:r>
          </a:p>
          <a:p>
            <a:pPr>
              <a:lnSpc>
                <a:spcPts val="900"/>
              </a:lnSpc>
            </a:pPr>
            <a:endParaRPr lang="fr-FR" sz="800"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Benoît de Montlebert,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Bailli Provincial de Normandie</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Dominique Naboulet, </a:t>
            </a:r>
          </a:p>
          <a:p>
            <a:pPr>
              <a:lnSpc>
                <a:spcPts val="900"/>
              </a:lnSpc>
            </a:pPr>
            <a:r>
              <a:rPr lang="fr-FR" sz="800" i="1" dirty="0">
                <a:latin typeface="Caviar Dreams" panose="020B0402020204020504" pitchFamily="34" charset="0"/>
              </a:rPr>
              <a:t>     </a:t>
            </a:r>
            <a:r>
              <a:rPr lang="fr-FR" sz="800" i="1" dirty="0">
                <a:solidFill>
                  <a:srgbClr val="A99563"/>
                </a:solidFill>
                <a:latin typeface="Caviar Dreams" panose="020B0402020204020504" pitchFamily="34" charset="0"/>
              </a:rPr>
              <a:t>Bailli Provincial de Nouvelle Aquitaine</a:t>
            </a:r>
          </a:p>
          <a:p>
            <a:pPr>
              <a:lnSpc>
                <a:spcPts val="900"/>
              </a:lnSpc>
            </a:pPr>
            <a:endParaRPr lang="fr-FR" sz="800" i="1" dirty="0">
              <a:latin typeface="Caviar Dreams" panose="020B0402020204020504" pitchFamily="34" charset="0"/>
            </a:endParaRPr>
          </a:p>
          <a:p>
            <a:pPr marL="171450" indent="-171450">
              <a:lnSpc>
                <a:spcPts val="900"/>
              </a:lnSpc>
              <a:buFont typeface="Wingdings" panose="05000000000000000000" pitchFamily="2" charset="2"/>
              <a:buChar char="§"/>
            </a:pPr>
            <a:r>
              <a:rPr lang="fr-FR" sz="800" dirty="0">
                <a:latin typeface="Caviar Dreams" panose="020B0402020204020504" pitchFamily="34" charset="0"/>
              </a:rPr>
              <a:t>Alain Vertes, </a:t>
            </a:r>
          </a:p>
          <a:p>
            <a:pPr>
              <a:lnSpc>
                <a:spcPts val="900"/>
              </a:lnSpc>
            </a:pPr>
            <a:r>
              <a:rPr lang="fr-FR" sz="800" i="1" dirty="0">
                <a:solidFill>
                  <a:srgbClr val="A99563"/>
                </a:solidFill>
                <a:latin typeface="Caviar Dreams" panose="020B0402020204020504" pitchFamily="34" charset="0"/>
              </a:rPr>
              <a:t>     Bailli Provincial d’Occitanie</a:t>
            </a:r>
          </a:p>
        </p:txBody>
      </p:sp>
      <p:pic>
        <p:nvPicPr>
          <p:cNvPr id="12" name="Image 11" descr="Une image contenant intérieur, objet, table, assis&#10;&#10;Description générée automatiquement">
            <a:extLst>
              <a:ext uri="{FF2B5EF4-FFF2-40B4-BE49-F238E27FC236}">
                <a16:creationId xmlns:a16="http://schemas.microsoft.com/office/drawing/2014/main" id="{52736B01-BDAA-42FC-93E0-3362170525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38" r="1538" b="11121"/>
          <a:stretch/>
        </p:blipFill>
        <p:spPr>
          <a:xfrm rot="5400000">
            <a:off x="3433725" y="1147729"/>
            <a:ext cx="6858003" cy="4562545"/>
          </a:xfrm>
          <a:prstGeom prst="rect">
            <a:avLst/>
          </a:prstGeom>
        </p:spPr>
      </p:pic>
    </p:spTree>
    <p:extLst>
      <p:ext uri="{BB962C8B-B14F-4D97-AF65-F5344CB8AC3E}">
        <p14:creationId xmlns:p14="http://schemas.microsoft.com/office/powerpoint/2010/main" val="259815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33"/>
            <a:ext cx="9144000" cy="6858000"/>
          </a:xfrm>
          <a:prstGeom prst="rect">
            <a:avLst/>
          </a:prstGeom>
        </p:spPr>
      </p:pic>
      <p:sp>
        <p:nvSpPr>
          <p:cNvPr id="10" name="ZoneTexte 9">
            <a:extLst>
              <a:ext uri="{FF2B5EF4-FFF2-40B4-BE49-F238E27FC236}">
                <a16:creationId xmlns:a16="http://schemas.microsoft.com/office/drawing/2014/main" id="{D7C000E8-C10F-4F6D-A182-96CEABF6C4D1}"/>
              </a:ext>
            </a:extLst>
          </p:cNvPr>
          <p:cNvSpPr txBox="1"/>
          <p:nvPr/>
        </p:nvSpPr>
        <p:spPr>
          <a:xfrm rot="21203376">
            <a:off x="3337521" y="6300840"/>
            <a:ext cx="1152128" cy="307777"/>
          </a:xfrm>
          <a:prstGeom prst="rect">
            <a:avLst/>
          </a:prstGeom>
          <a:noFill/>
        </p:spPr>
        <p:txBody>
          <a:bodyPr wrap="square" rtlCol="0">
            <a:spAutoFit/>
          </a:bodyPr>
          <a:lstStyle/>
          <a:p>
            <a:r>
              <a:rPr lang="fr-FR" sz="1000" dirty="0">
                <a:solidFill>
                  <a:schemeClr val="tx1">
                    <a:lumMod val="95000"/>
                    <a:lumOff val="5000"/>
                  </a:schemeClr>
                </a:solidFill>
                <a:latin typeface="JaneAusten" panose="02000000000000000000" pitchFamily="2" charset="0"/>
              </a:rPr>
              <a:t>Lauren</a:t>
            </a:r>
            <a:r>
              <a:rPr lang="fr-FR" sz="1400" b="1" dirty="0">
                <a:solidFill>
                  <a:schemeClr val="tx1">
                    <a:lumMod val="95000"/>
                    <a:lumOff val="5000"/>
                  </a:schemeClr>
                </a:solidFill>
                <a:latin typeface="Volstead" panose="02000000000000000000" pitchFamily="2" charset="0"/>
              </a:rPr>
              <a:t>t</a:t>
            </a:r>
          </a:p>
        </p:txBody>
      </p:sp>
      <p:sp>
        <p:nvSpPr>
          <p:cNvPr id="11" name="ZoneTexte 10">
            <a:extLst>
              <a:ext uri="{FF2B5EF4-FFF2-40B4-BE49-F238E27FC236}">
                <a16:creationId xmlns:a16="http://schemas.microsoft.com/office/drawing/2014/main" id="{3BF1BE6D-77DA-483F-BAE8-C1DDB7B10F04}"/>
              </a:ext>
            </a:extLst>
          </p:cNvPr>
          <p:cNvSpPr txBox="1"/>
          <p:nvPr/>
        </p:nvSpPr>
        <p:spPr>
          <a:xfrm rot="21336709">
            <a:off x="3123248" y="6145231"/>
            <a:ext cx="1368152" cy="276999"/>
          </a:xfrm>
          <a:prstGeom prst="rect">
            <a:avLst/>
          </a:prstGeom>
          <a:noFill/>
        </p:spPr>
        <p:txBody>
          <a:bodyPr wrap="square" rtlCol="0">
            <a:spAutoFit/>
          </a:bodyPr>
          <a:lstStyle/>
          <a:p>
            <a:r>
              <a:rPr lang="fr-FR" sz="1200" dirty="0">
                <a:solidFill>
                  <a:schemeClr val="tx1">
                    <a:lumMod val="95000"/>
                    <a:lumOff val="5000"/>
                  </a:schemeClr>
                </a:solidFill>
                <a:latin typeface="JaneAusten" panose="02000000000000000000" pitchFamily="2" charset="0"/>
              </a:rPr>
              <a:t>B</a:t>
            </a:r>
            <a:r>
              <a:rPr lang="fr-FR" sz="1000" dirty="0">
                <a:solidFill>
                  <a:schemeClr val="tx1">
                    <a:lumMod val="95000"/>
                    <a:lumOff val="5000"/>
                  </a:schemeClr>
                </a:solidFill>
                <a:latin typeface="JaneAusten" panose="02000000000000000000" pitchFamily="2" charset="0"/>
              </a:rPr>
              <a:t>ien à vous</a:t>
            </a:r>
          </a:p>
        </p:txBody>
      </p:sp>
      <p:sp>
        <p:nvSpPr>
          <p:cNvPr id="12" name="ZoneTexte 11">
            <a:extLst>
              <a:ext uri="{FF2B5EF4-FFF2-40B4-BE49-F238E27FC236}">
                <a16:creationId xmlns:a16="http://schemas.microsoft.com/office/drawing/2014/main" id="{6D96D7ED-1882-4185-86A0-F2710DA6CD37}"/>
              </a:ext>
            </a:extLst>
          </p:cNvPr>
          <p:cNvSpPr txBox="1"/>
          <p:nvPr/>
        </p:nvSpPr>
        <p:spPr>
          <a:xfrm>
            <a:off x="179512" y="234440"/>
            <a:ext cx="4392488" cy="115416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Editorial </a:t>
            </a:r>
          </a:p>
          <a:p>
            <a:pPr algn="ctr"/>
            <a:r>
              <a:rPr lang="fr-FR" sz="1700" dirty="0">
                <a:solidFill>
                  <a:srgbClr val="A6915E"/>
                </a:solidFill>
                <a:latin typeface="Caviar Dreams" panose="020B0402020204020504" pitchFamily="34" charset="0"/>
              </a:rPr>
              <a:t>du Bailli Délégué de France</a:t>
            </a:r>
          </a:p>
          <a:p>
            <a:pPr algn="ctr"/>
            <a:endParaRPr lang="fr-FR" sz="1700" dirty="0">
              <a:solidFill>
                <a:srgbClr val="B6A67C"/>
              </a:solidFill>
              <a:latin typeface="Caviar Dreams" panose="020B0402020204020504" pitchFamily="34" charset="0"/>
            </a:endParaRPr>
          </a:p>
          <a:p>
            <a:endParaRPr lang="fr-FR" dirty="0"/>
          </a:p>
        </p:txBody>
      </p:sp>
      <p:cxnSp>
        <p:nvCxnSpPr>
          <p:cNvPr id="13" name="Connecteur droit 12">
            <a:extLst>
              <a:ext uri="{FF2B5EF4-FFF2-40B4-BE49-F238E27FC236}">
                <a16:creationId xmlns:a16="http://schemas.microsoft.com/office/drawing/2014/main" id="{DD46DDF5-7B9B-42C0-8638-B27ADD9FC21F}"/>
              </a:ext>
            </a:extLst>
          </p:cNvPr>
          <p:cNvCxnSpPr>
            <a:cxnSpLocks/>
          </p:cNvCxnSpPr>
          <p:nvPr/>
        </p:nvCxnSpPr>
        <p:spPr>
          <a:xfrm>
            <a:off x="971600" y="908720"/>
            <a:ext cx="2808312" cy="0"/>
          </a:xfrm>
          <a:prstGeom prst="line">
            <a:avLst/>
          </a:prstGeom>
          <a:ln>
            <a:solidFill>
              <a:srgbClr val="A6915E"/>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744BEDD-83E1-4A00-AAF6-573909A9D826}"/>
              </a:ext>
            </a:extLst>
          </p:cNvPr>
          <p:cNvSpPr txBox="1"/>
          <p:nvPr/>
        </p:nvSpPr>
        <p:spPr>
          <a:xfrm>
            <a:off x="2466434" y="6492099"/>
            <a:ext cx="1656184" cy="215444"/>
          </a:xfrm>
          <a:prstGeom prst="rect">
            <a:avLst/>
          </a:prstGeom>
          <a:noFill/>
        </p:spPr>
        <p:txBody>
          <a:bodyPr wrap="square" rtlCol="0">
            <a:spAutoFit/>
          </a:bodyPr>
          <a:lstStyle/>
          <a:p>
            <a:pPr algn="r"/>
            <a:r>
              <a:rPr lang="fr-FR" sz="800" dirty="0">
                <a:latin typeface="Caviar Dreams" panose="020B0402020204020504" pitchFamily="34" charset="0"/>
              </a:rPr>
              <a:t>Laurent Poultier du Mesnil</a:t>
            </a:r>
          </a:p>
        </p:txBody>
      </p:sp>
      <p:sp>
        <p:nvSpPr>
          <p:cNvPr id="5" name="ZoneTexte 4">
            <a:extLst>
              <a:ext uri="{FF2B5EF4-FFF2-40B4-BE49-F238E27FC236}">
                <a16:creationId xmlns:a16="http://schemas.microsoft.com/office/drawing/2014/main" id="{A02AD17D-8B4C-4EAB-9252-F1A1E095DA66}"/>
              </a:ext>
            </a:extLst>
          </p:cNvPr>
          <p:cNvSpPr txBox="1"/>
          <p:nvPr/>
        </p:nvSpPr>
        <p:spPr>
          <a:xfrm>
            <a:off x="514835" y="1739086"/>
            <a:ext cx="1113429" cy="954107"/>
          </a:xfrm>
          <a:prstGeom prst="rect">
            <a:avLst/>
          </a:prstGeom>
          <a:noFill/>
        </p:spPr>
        <p:txBody>
          <a:bodyPr wrap="square" rtlCol="0">
            <a:spAutoFit/>
          </a:bodyPr>
          <a:lstStyle/>
          <a:p>
            <a:pPr algn="just"/>
            <a:r>
              <a:rPr lang="fr-FR" sz="800" spc="100" dirty="0">
                <a:solidFill>
                  <a:srgbClr val="A6915E"/>
                </a:solidFill>
                <a:latin typeface="Caviar Dreams" panose="020B0402020204020504" pitchFamily="34" charset="0"/>
                <a:ea typeface="Champagne &amp; Limousines" panose="020B0502020202020204" pitchFamily="34" charset="0"/>
                <a:cs typeface="1550" panose="02080602020202020204" pitchFamily="18" charset="0"/>
              </a:rPr>
              <a:t>Chers Confrères </a:t>
            </a:r>
          </a:p>
          <a:p>
            <a:pPr algn="just"/>
            <a:r>
              <a:rPr lang="fr-FR" sz="800" spc="100" dirty="0">
                <a:solidFill>
                  <a:srgbClr val="A6915E"/>
                </a:solidFill>
                <a:latin typeface="Caviar Dreams" panose="020B0402020204020504" pitchFamily="34" charset="0"/>
                <a:ea typeface="Champagne &amp; Limousines" panose="020B0502020202020204" pitchFamily="34" charset="0"/>
                <a:cs typeface="1550" panose="02080602020202020204" pitchFamily="18" charset="0"/>
              </a:rPr>
              <a:t>et Amis,</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Dans les moments difficiles que nous traversons, nous espérons que vous</a:t>
            </a:r>
            <a:endParaRPr lang="fr-FR" dirty="0"/>
          </a:p>
        </p:txBody>
      </p:sp>
      <p:pic>
        <p:nvPicPr>
          <p:cNvPr id="4" name="Image 3" descr="Une image contenant personne, table, intérieur, assis&#10;&#10;Description générée automatiquement">
            <a:extLst>
              <a:ext uri="{FF2B5EF4-FFF2-40B4-BE49-F238E27FC236}">
                <a16:creationId xmlns:a16="http://schemas.microsoft.com/office/drawing/2014/main" id="{8A31E9CB-CAFB-4A90-A0DD-2E047DAEFB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62" r="9543" b="25225"/>
          <a:stretch/>
        </p:blipFill>
        <p:spPr>
          <a:xfrm>
            <a:off x="1659028" y="1054790"/>
            <a:ext cx="1422976" cy="1546093"/>
          </a:xfrm>
          <a:prstGeom prst="rect">
            <a:avLst/>
          </a:prstGeom>
        </p:spPr>
      </p:pic>
      <p:pic>
        <p:nvPicPr>
          <p:cNvPr id="7" name="Image 6" descr="Une image contenant intérieur, table, assis, pièce&#10;&#10;Description générée automatiquement">
            <a:extLst>
              <a:ext uri="{FF2B5EF4-FFF2-40B4-BE49-F238E27FC236}">
                <a16:creationId xmlns:a16="http://schemas.microsoft.com/office/drawing/2014/main" id="{83B6BC71-01A4-46D9-ADCD-10C6AD2181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055" b="1852"/>
          <a:stretch/>
        </p:blipFill>
        <p:spPr>
          <a:xfrm rot="5400000">
            <a:off x="3414793" y="1122160"/>
            <a:ext cx="6875934" cy="4582480"/>
          </a:xfrm>
          <a:prstGeom prst="rect">
            <a:avLst/>
          </a:prstGeom>
        </p:spPr>
      </p:pic>
      <p:sp>
        <p:nvSpPr>
          <p:cNvPr id="19" name="ZoneTexte 18">
            <a:extLst>
              <a:ext uri="{FF2B5EF4-FFF2-40B4-BE49-F238E27FC236}">
                <a16:creationId xmlns:a16="http://schemas.microsoft.com/office/drawing/2014/main" id="{684649FD-66E3-4AF2-BB74-0467BE9B7744}"/>
              </a:ext>
            </a:extLst>
          </p:cNvPr>
          <p:cNvSpPr txBox="1"/>
          <p:nvPr/>
        </p:nvSpPr>
        <p:spPr>
          <a:xfrm>
            <a:off x="2399686" y="2601898"/>
            <a:ext cx="1748836" cy="3631763"/>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particulière pour notre Dîner de Gala et notre journée à San Sebastian.</a:t>
            </a:r>
          </a:p>
          <a:p>
            <a:pPr algn="just"/>
            <a:endParaRPr lang="fr-FR" sz="7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spc="-2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En résumé, grâce à la Chaîne des Rôtisseurs, nous nous sommes beaucoup enrichis du savoir et de l’expérience des autres et avons vécu de grands moments, dont nous garderons des souvenirs émus.</a:t>
            </a:r>
          </a:p>
          <a:p>
            <a:pPr algn="just"/>
            <a:endParaRPr lang="fr-FR" sz="7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Afin de prolonger le plaisir de ce Grand Chapitre, mais aussi de le faire partager à ceux qui n’ont pas pu venir, nous vous proposons de retrouver dans notre Lettre, en plus des rubriques habituelles : le lien Internet qui vous permettra de retrouver les nombreuses photos de notre beau périple dans le Pays Basque, ainsi qu’un « Kit de survie Chaîne des Rôtisseurs » de notre ami </a:t>
            </a:r>
            <a:r>
              <a:rPr lang="fr-FR" sz="800" dirty="0" err="1">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Imanol</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Jaca.</a:t>
            </a:r>
          </a:p>
          <a:p>
            <a:pPr algn="just"/>
            <a:endParaRPr lang="fr-FR" sz="7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Vous en souhaitant bonne lecture et, dans l’attente d’avoir le plaisir de vous revoir, nous vous souhaitons une bonne santé.</a:t>
            </a:r>
          </a:p>
        </p:txBody>
      </p:sp>
      <p:sp>
        <p:nvSpPr>
          <p:cNvPr id="21" name="ZoneTexte 20">
            <a:extLst>
              <a:ext uri="{FF2B5EF4-FFF2-40B4-BE49-F238E27FC236}">
                <a16:creationId xmlns:a16="http://schemas.microsoft.com/office/drawing/2014/main" id="{52220E4D-FF04-4836-88D9-6F87B7001DDB}"/>
              </a:ext>
            </a:extLst>
          </p:cNvPr>
          <p:cNvSpPr txBox="1"/>
          <p:nvPr/>
        </p:nvSpPr>
        <p:spPr>
          <a:xfrm>
            <a:off x="505077" y="2613159"/>
            <a:ext cx="1748835" cy="4031873"/>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allez pour le mieux et que vous traversez cette crise avec le moins de difficultés possibles.</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Nous avons eu la chance de pouvoir réaliser notre Grand Chapitre de France, dans de merveilleuses conditions, quelques jours seulement avant le couvre-feu et le confinement.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Ces quatre jours de vraie convivialité, nous ont permis de mieux nous connaitre et de partager quelques moments forts en émotion. Ainsi, nous avons découvert un terroir authentique et encore préservé, avec ses paysages absolument magnifiques.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Notre périple a été fait de rencontres merveilleuses. Aussi, si nous avons passé nos journées à gouter et déguster, nous avons également bu… les paroles de nos éleveurs et artisans, passionnés et vraiment passionnants.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Les différents repas, mettant à l’honneur ces superbes produits</a:t>
            </a:r>
            <a:endParaRPr lang="fr-FR" sz="800" dirty="0"/>
          </a:p>
        </p:txBody>
      </p:sp>
      <p:sp>
        <p:nvSpPr>
          <p:cNvPr id="22" name="ZoneTexte 21">
            <a:extLst>
              <a:ext uri="{FF2B5EF4-FFF2-40B4-BE49-F238E27FC236}">
                <a16:creationId xmlns:a16="http://schemas.microsoft.com/office/drawing/2014/main" id="{D3C2FCC3-EB7C-4E50-A3C6-991C64D3D754}"/>
              </a:ext>
            </a:extLst>
          </p:cNvPr>
          <p:cNvSpPr txBox="1"/>
          <p:nvPr/>
        </p:nvSpPr>
        <p:spPr>
          <a:xfrm>
            <a:off x="3054084" y="2113689"/>
            <a:ext cx="1097487" cy="584775"/>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du terroir Basque, ont été de très haut niveau, avec </a:t>
            </a:r>
            <a:r>
              <a:rPr lang="fr-FR" sz="800" spc="3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une mention toute</a:t>
            </a:r>
            <a:endParaRPr lang="fr-FR" sz="800" spc="30" dirty="0"/>
          </a:p>
        </p:txBody>
      </p:sp>
      <p:sp>
        <p:nvSpPr>
          <p:cNvPr id="3" name="ZoneTexte 2">
            <a:extLst>
              <a:ext uri="{FF2B5EF4-FFF2-40B4-BE49-F238E27FC236}">
                <a16:creationId xmlns:a16="http://schemas.microsoft.com/office/drawing/2014/main" id="{2A72BFB3-7D4C-4601-BB64-1414C677A9C5}"/>
              </a:ext>
            </a:extLst>
          </p:cNvPr>
          <p:cNvSpPr txBox="1"/>
          <p:nvPr/>
        </p:nvSpPr>
        <p:spPr>
          <a:xfrm>
            <a:off x="226570" y="6515838"/>
            <a:ext cx="144016" cy="215444"/>
          </a:xfrm>
          <a:prstGeom prst="rect">
            <a:avLst/>
          </a:prstGeom>
          <a:noFill/>
        </p:spPr>
        <p:txBody>
          <a:bodyPr wrap="square" rtlCol="0">
            <a:spAutoFit/>
          </a:bodyPr>
          <a:lstStyle/>
          <a:p>
            <a:r>
              <a:rPr lang="fr-FR" sz="800" b="1" dirty="0">
                <a:latin typeface="Caviar Dreams" panose="020B0402020204020504" pitchFamily="34" charset="0"/>
              </a:rPr>
              <a:t>1</a:t>
            </a:r>
          </a:p>
        </p:txBody>
      </p:sp>
    </p:spTree>
    <p:extLst>
      <p:ext uri="{BB962C8B-B14F-4D97-AF65-F5344CB8AC3E}">
        <p14:creationId xmlns:p14="http://schemas.microsoft.com/office/powerpoint/2010/main" val="334592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33"/>
            <a:ext cx="9144000" cy="6858000"/>
          </a:xfrm>
          <a:prstGeom prst="rect">
            <a:avLst/>
          </a:prstGeom>
        </p:spPr>
      </p:pic>
      <p:sp>
        <p:nvSpPr>
          <p:cNvPr id="12" name="ZoneTexte 11">
            <a:extLst>
              <a:ext uri="{FF2B5EF4-FFF2-40B4-BE49-F238E27FC236}">
                <a16:creationId xmlns:a16="http://schemas.microsoft.com/office/drawing/2014/main" id="{6D96D7ED-1882-4185-86A0-F2710DA6CD37}"/>
              </a:ext>
            </a:extLst>
          </p:cNvPr>
          <p:cNvSpPr txBox="1"/>
          <p:nvPr/>
        </p:nvSpPr>
        <p:spPr>
          <a:xfrm>
            <a:off x="179512" y="234440"/>
            <a:ext cx="4392488" cy="115416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Sommaire </a:t>
            </a:r>
          </a:p>
          <a:p>
            <a:pPr algn="ctr"/>
            <a:r>
              <a:rPr lang="fr-FR" sz="1700" dirty="0">
                <a:solidFill>
                  <a:srgbClr val="A6915E"/>
                </a:solidFill>
                <a:latin typeface="Caviar Dreams" panose="020B0402020204020504" pitchFamily="34" charset="0"/>
              </a:rPr>
              <a:t>de la Lettre</a:t>
            </a:r>
          </a:p>
          <a:p>
            <a:pPr algn="ctr"/>
            <a:endParaRPr lang="fr-FR" sz="1700" dirty="0">
              <a:solidFill>
                <a:srgbClr val="B6A67C"/>
              </a:solidFill>
              <a:latin typeface="Caviar Dreams" panose="020B0402020204020504" pitchFamily="34" charset="0"/>
            </a:endParaRPr>
          </a:p>
          <a:p>
            <a:endParaRPr lang="fr-FR" dirty="0"/>
          </a:p>
        </p:txBody>
      </p:sp>
      <p:cxnSp>
        <p:nvCxnSpPr>
          <p:cNvPr id="13" name="Connecteur droit 12">
            <a:extLst>
              <a:ext uri="{FF2B5EF4-FFF2-40B4-BE49-F238E27FC236}">
                <a16:creationId xmlns:a16="http://schemas.microsoft.com/office/drawing/2014/main" id="{DD46DDF5-7B9B-42C0-8638-B27ADD9FC21F}"/>
              </a:ext>
            </a:extLst>
          </p:cNvPr>
          <p:cNvCxnSpPr>
            <a:cxnSpLocks/>
          </p:cNvCxnSpPr>
          <p:nvPr/>
        </p:nvCxnSpPr>
        <p:spPr>
          <a:xfrm>
            <a:off x="971600" y="908720"/>
            <a:ext cx="2808312" cy="0"/>
          </a:xfrm>
          <a:prstGeom prst="line">
            <a:avLst/>
          </a:prstGeom>
          <a:ln>
            <a:solidFill>
              <a:srgbClr val="A6915E"/>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2220E4D-FF04-4836-88D9-6F87B7001DDB}"/>
              </a:ext>
            </a:extLst>
          </p:cNvPr>
          <p:cNvSpPr txBox="1"/>
          <p:nvPr/>
        </p:nvSpPr>
        <p:spPr>
          <a:xfrm>
            <a:off x="638818" y="1159818"/>
            <a:ext cx="3672409" cy="4508927"/>
          </a:xfrm>
          <a:prstGeom prst="rect">
            <a:avLst/>
          </a:prstGeom>
          <a:noFill/>
        </p:spPr>
        <p:txBody>
          <a:bodyPr wrap="square" rtlCol="0">
            <a:spAutoFit/>
          </a:bodyPr>
          <a:lstStyle/>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Editorial du Bailli Délégué de France	   page 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Réunion du Bureau de la Chaîne France	   page 3</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Ordre du jour et décisions		   page 4</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Présentation d’un nouveau membre : 	   page 5</a:t>
            </a: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Patrick </a:t>
            </a:r>
            <a:r>
              <a:rPr lang="fr-FR" sz="900" dirty="0" err="1">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Libbrecht</a:t>
            </a: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Présentation d’un nouveau membre : 	   page 7</a:t>
            </a: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Philippe Heullant </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Partenariat du Bailliage de France : 	   page 9</a:t>
            </a: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Le kit de survie de la Chaîne France »</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La Chaîne </a:t>
            </a:r>
            <a:r>
              <a:rPr lang="fr-FR" sz="900" dirty="0" err="1">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OnLine</a:t>
            </a:r>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parle du Bailliage de France	   page 11</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La France à l’honneur de la Revue de La Chaîne	   page 15</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Les photos du Grand Chapitre de France	   page 17</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Ebauche du programme prévisionnel 2021	   page 19</a:t>
            </a: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endPar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9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Votre Bureau du Bailliage de France	   page 21</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p:txBody>
      </p:sp>
      <p:sp>
        <p:nvSpPr>
          <p:cNvPr id="14" name="ZoneTexte 13">
            <a:extLst>
              <a:ext uri="{FF2B5EF4-FFF2-40B4-BE49-F238E27FC236}">
                <a16:creationId xmlns:a16="http://schemas.microsoft.com/office/drawing/2014/main" id="{570E23E7-BA26-4DA5-899E-FCE00E6A131B}"/>
              </a:ext>
            </a:extLst>
          </p:cNvPr>
          <p:cNvSpPr txBox="1"/>
          <p:nvPr/>
        </p:nvSpPr>
        <p:spPr>
          <a:xfrm>
            <a:off x="226570" y="6515838"/>
            <a:ext cx="144016" cy="215444"/>
          </a:xfrm>
          <a:prstGeom prst="rect">
            <a:avLst/>
          </a:prstGeom>
          <a:noFill/>
        </p:spPr>
        <p:txBody>
          <a:bodyPr wrap="square" rtlCol="0">
            <a:spAutoFit/>
          </a:bodyPr>
          <a:lstStyle/>
          <a:p>
            <a:r>
              <a:rPr lang="fr-FR" sz="800" b="1" dirty="0">
                <a:latin typeface="Caviar Dreams" panose="020B0402020204020504" pitchFamily="34" charset="0"/>
              </a:rPr>
              <a:t>3</a:t>
            </a:r>
          </a:p>
        </p:txBody>
      </p:sp>
      <p:pic>
        <p:nvPicPr>
          <p:cNvPr id="2052" name="Picture 4" descr="Place de la Bourse Hotel Bordeaux - Hôtel Churchill Situé à quelques pas du  centre historique de Bordeaux">
            <a:extLst>
              <a:ext uri="{FF2B5EF4-FFF2-40B4-BE49-F238E27FC236}">
                <a16:creationId xmlns:a16="http://schemas.microsoft.com/office/drawing/2014/main" id="{A8F285B1-8634-4673-BE1C-5541531D80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33" r="31189"/>
          <a:stretch/>
        </p:blipFill>
        <p:spPr bwMode="auto">
          <a:xfrm>
            <a:off x="4579459" y="-6633"/>
            <a:ext cx="4574066" cy="6883683"/>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9162BCCF-FFC2-4855-9925-553DD7AA23ED}"/>
              </a:ext>
            </a:extLst>
          </p:cNvPr>
          <p:cNvSpPr txBox="1"/>
          <p:nvPr/>
        </p:nvSpPr>
        <p:spPr>
          <a:xfrm>
            <a:off x="6652111" y="6532656"/>
            <a:ext cx="2491889" cy="307777"/>
          </a:xfrm>
          <a:prstGeom prst="rect">
            <a:avLst/>
          </a:prstGeom>
          <a:noFill/>
        </p:spPr>
        <p:txBody>
          <a:bodyPr wrap="square" rtlCol="0">
            <a:spAutoFit/>
          </a:bodyPr>
          <a:lstStyle/>
          <a:p>
            <a:pPr algn="r"/>
            <a:r>
              <a:rPr lang="fr-FR" sz="700" dirty="0">
                <a:solidFill>
                  <a:schemeClr val="bg1"/>
                </a:solidFill>
                <a:latin typeface="Caviar Dreams" panose="020B0402020204020504" pitchFamily="34" charset="0"/>
              </a:rPr>
              <a:t>Place de la Bourse, Bordeaux</a:t>
            </a:r>
          </a:p>
          <a:p>
            <a:pPr algn="r"/>
            <a:r>
              <a:rPr lang="fr-FR" sz="700" i="1" dirty="0">
                <a:solidFill>
                  <a:schemeClr val="bg1"/>
                </a:solidFill>
                <a:latin typeface="Caviar Dreams" panose="020B0402020204020504" pitchFamily="34" charset="0"/>
              </a:rPr>
              <a:t>Programme prévisionnel 2021</a:t>
            </a:r>
          </a:p>
        </p:txBody>
      </p:sp>
      <p:pic>
        <p:nvPicPr>
          <p:cNvPr id="18" name="Image 17">
            <a:extLst>
              <a:ext uri="{FF2B5EF4-FFF2-40B4-BE49-F238E27FC236}">
                <a16:creationId xmlns:a16="http://schemas.microsoft.com/office/drawing/2014/main" id="{75188EBB-074D-4429-87E2-C7784F478ECE}"/>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68237" y="5782315"/>
            <a:ext cx="815037" cy="815037"/>
          </a:xfrm>
          <a:prstGeom prst="rect">
            <a:avLst/>
          </a:prstGeom>
          <a:effectLst>
            <a:outerShdw blurRad="50800" dist="12700" dir="2700000" algn="tl" rotWithShape="0">
              <a:prstClr val="black">
                <a:alpha val="40000"/>
              </a:prstClr>
            </a:outerShdw>
          </a:effectLst>
        </p:spPr>
      </p:pic>
    </p:spTree>
    <p:extLst>
      <p:ext uri="{BB962C8B-B14F-4D97-AF65-F5344CB8AC3E}">
        <p14:creationId xmlns:p14="http://schemas.microsoft.com/office/powerpoint/2010/main" val="212473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2"/>
            <a:ext cx="9144000" cy="6858000"/>
          </a:xfrm>
          <a:prstGeom prst="rect">
            <a:avLst/>
          </a:prstGeom>
        </p:spPr>
      </p:pic>
      <p:pic>
        <p:nvPicPr>
          <p:cNvPr id="13" name="Image 12">
            <a:extLst>
              <a:ext uri="{FF2B5EF4-FFF2-40B4-BE49-F238E27FC236}">
                <a16:creationId xmlns:a16="http://schemas.microsoft.com/office/drawing/2014/main" id="{6166BF83-D2F5-413F-9D9E-CC7DA37F9585}"/>
              </a:ext>
            </a:extLst>
          </p:cNvPr>
          <p:cNvPicPr>
            <a:picLocks noChangeAspect="1"/>
          </p:cNvPicPr>
          <p:nvPr/>
        </p:nvPicPr>
        <p:blipFill rotWithShape="1">
          <a:blip r:embed="rId3">
            <a:extLst>
              <a:ext uri="{28A0092B-C50C-407E-A947-70E740481C1C}">
                <a14:useLocalDpi xmlns:a14="http://schemas.microsoft.com/office/drawing/2010/main" val="0"/>
              </a:ext>
            </a:extLst>
          </a:blip>
          <a:srcRect l="15780" t="30961" r="69831" b="53583"/>
          <a:stretch/>
        </p:blipFill>
        <p:spPr>
          <a:xfrm>
            <a:off x="2791816" y="3715912"/>
            <a:ext cx="1204120" cy="720100"/>
          </a:xfrm>
          <a:prstGeom prst="rect">
            <a:avLst/>
          </a:prstGeom>
        </p:spPr>
      </p:pic>
      <p:pic>
        <p:nvPicPr>
          <p:cNvPr id="7" name="Image 6">
            <a:extLst>
              <a:ext uri="{FF2B5EF4-FFF2-40B4-BE49-F238E27FC236}">
                <a16:creationId xmlns:a16="http://schemas.microsoft.com/office/drawing/2014/main" id="{E922488D-EEF9-46AB-8F07-98B92A7F165A}"/>
              </a:ext>
            </a:extLst>
          </p:cNvPr>
          <p:cNvPicPr>
            <a:picLocks noChangeAspect="1"/>
          </p:cNvPicPr>
          <p:nvPr/>
        </p:nvPicPr>
        <p:blipFill rotWithShape="1">
          <a:blip r:embed="rId3">
            <a:extLst>
              <a:ext uri="{28A0092B-C50C-407E-A947-70E740481C1C}">
                <a14:useLocalDpi xmlns:a14="http://schemas.microsoft.com/office/drawing/2010/main" val="0"/>
              </a:ext>
            </a:extLst>
          </a:blip>
          <a:srcRect l="35957" t="61014" r="52641" b="27005"/>
          <a:stretch/>
        </p:blipFill>
        <p:spPr>
          <a:xfrm>
            <a:off x="2773129" y="2822660"/>
            <a:ext cx="1210626" cy="715624"/>
          </a:xfrm>
          <a:prstGeom prst="rect">
            <a:avLst/>
          </a:prstGeom>
        </p:spPr>
      </p:pic>
      <p:pic>
        <p:nvPicPr>
          <p:cNvPr id="2" name="Image 1">
            <a:extLst>
              <a:ext uri="{FF2B5EF4-FFF2-40B4-BE49-F238E27FC236}">
                <a16:creationId xmlns:a16="http://schemas.microsoft.com/office/drawing/2014/main" id="{18F9024C-58B5-4F54-A849-4A4E72C87656}"/>
              </a:ext>
            </a:extLst>
          </p:cNvPr>
          <p:cNvPicPr>
            <a:picLocks noChangeAspect="1"/>
          </p:cNvPicPr>
          <p:nvPr/>
        </p:nvPicPr>
        <p:blipFill rotWithShape="1">
          <a:blip r:embed="rId3">
            <a:extLst>
              <a:ext uri="{28A0092B-C50C-407E-A947-70E740481C1C}">
                <a14:useLocalDpi xmlns:a14="http://schemas.microsoft.com/office/drawing/2010/main" val="0"/>
              </a:ext>
            </a:extLst>
          </a:blip>
          <a:srcRect l="51338" t="29011" r="34372" b="53452"/>
          <a:stretch/>
        </p:blipFill>
        <p:spPr>
          <a:xfrm>
            <a:off x="2770957" y="1813631"/>
            <a:ext cx="1212797" cy="837930"/>
          </a:xfrm>
          <a:prstGeom prst="rect">
            <a:avLst/>
          </a:prstGeom>
        </p:spPr>
      </p:pic>
      <p:pic>
        <p:nvPicPr>
          <p:cNvPr id="24" name="Image 23" descr="Une image contenant équipement électronique, capture d’écran, homme, écran&#10;&#10;Description générée automatiquement">
            <a:extLst>
              <a:ext uri="{FF2B5EF4-FFF2-40B4-BE49-F238E27FC236}">
                <a16:creationId xmlns:a16="http://schemas.microsoft.com/office/drawing/2014/main" id="{56A88CE2-7F5B-4AEA-AAD4-ECDE2CEF28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117" r="49238" b="55675"/>
          <a:stretch/>
        </p:blipFill>
        <p:spPr>
          <a:xfrm>
            <a:off x="2789251" y="5428874"/>
            <a:ext cx="1215688" cy="720080"/>
          </a:xfrm>
          <a:prstGeom prst="rect">
            <a:avLst/>
          </a:prstGeom>
          <a:effectLst/>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115416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Réunion </a:t>
            </a:r>
          </a:p>
          <a:p>
            <a:pPr algn="ctr"/>
            <a:r>
              <a:rPr lang="fr-FR" sz="1700" dirty="0">
                <a:solidFill>
                  <a:srgbClr val="A6915E"/>
                </a:solidFill>
                <a:latin typeface="Caviar Dreams" panose="020B0402020204020504" pitchFamily="34" charset="0"/>
              </a:rPr>
              <a:t>du Bureau de La Chaîne France</a:t>
            </a:r>
          </a:p>
          <a:p>
            <a:pPr algn="ctr"/>
            <a:endParaRPr lang="fr-FR" sz="1700" dirty="0">
              <a:solidFill>
                <a:srgbClr val="B6A67C"/>
              </a:solidFill>
              <a:latin typeface="Caviar Dreams" panose="020B0402020204020504" pitchFamily="34" charset="0"/>
            </a:endParaRP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A6915E"/>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99592" y="1073242"/>
            <a:ext cx="3096344" cy="400110"/>
          </a:xfrm>
          <a:prstGeom prst="rect">
            <a:avLst/>
          </a:prstGeom>
          <a:noFill/>
        </p:spPr>
        <p:txBody>
          <a:bodyPr wrap="square" rtlCol="0">
            <a:spAutoFit/>
          </a:bodyPr>
          <a:lstStyle/>
          <a:p>
            <a:r>
              <a:rPr lang="fr-FR" sz="1000" dirty="0">
                <a:latin typeface="Caviar Dreams" panose="020B0402020204020504" pitchFamily="34" charset="0"/>
              </a:rPr>
              <a:t>Lundi 26 octobre 2020, l’ensemble du Bureau National a tenu sa réunion mensuelle par Internet. </a:t>
            </a:r>
          </a:p>
        </p:txBody>
      </p:sp>
      <p:sp>
        <p:nvSpPr>
          <p:cNvPr id="10" name="ZoneTexte 9">
            <a:extLst>
              <a:ext uri="{FF2B5EF4-FFF2-40B4-BE49-F238E27FC236}">
                <a16:creationId xmlns:a16="http://schemas.microsoft.com/office/drawing/2014/main" id="{91BE81FF-D991-4269-BFD7-6A3C22CB6319}"/>
              </a:ext>
            </a:extLst>
          </p:cNvPr>
          <p:cNvSpPr txBox="1"/>
          <p:nvPr/>
        </p:nvSpPr>
        <p:spPr>
          <a:xfrm>
            <a:off x="4963355" y="980728"/>
            <a:ext cx="1857048" cy="5355312"/>
          </a:xfrm>
          <a:prstGeom prst="rect">
            <a:avLst/>
          </a:prstGeom>
          <a:noFill/>
          <a:ln w="12700">
            <a:noFill/>
          </a:ln>
        </p:spPr>
        <p:txBody>
          <a:bodyPr wrap="square" rtlCol="0">
            <a:spAutoFit/>
          </a:bodyPr>
          <a:lstStyle/>
          <a:p>
            <a:pPr algn="ctr">
              <a:lnSpc>
                <a:spcPct val="150000"/>
              </a:lnSpc>
            </a:pPr>
            <a:endParaRPr lang="fr-FR" sz="400" b="1" dirty="0">
              <a:solidFill>
                <a:srgbClr val="B6A67C"/>
              </a:solidFill>
              <a:latin typeface="Caviar Dreams" panose="020B0402020204020504" pitchFamily="34" charset="0"/>
            </a:endParaRPr>
          </a:p>
          <a:p>
            <a:pPr marL="171450" indent="-171450">
              <a:buFont typeface="Wingdings" panose="05000000000000000000" pitchFamily="2" charset="2"/>
              <a:buChar char="q"/>
            </a:pPr>
            <a:r>
              <a:rPr lang="fr-FR" sz="800" dirty="0">
                <a:solidFill>
                  <a:srgbClr val="A6915E"/>
                </a:solidFill>
                <a:latin typeface="Caviar Dreams" panose="020B0402020204020504" pitchFamily="34" charset="0"/>
              </a:rPr>
              <a:t>Baillis Provinciaux</a:t>
            </a:r>
          </a:p>
          <a:p>
            <a:pPr algn="just"/>
            <a:r>
              <a:rPr lang="fr-FR" sz="800" dirty="0">
                <a:latin typeface="Caviar Dreams" panose="020B0402020204020504" pitchFamily="34" charset="0"/>
              </a:rPr>
              <a:t>Faute de temps à pouvoir consacrer à La Chaîne, Jean-Marc Faure nous a remis sa démission de sa fonction de </a:t>
            </a:r>
            <a:r>
              <a:rPr lang="fr-FR" sz="800" i="1" dirty="0">
                <a:latin typeface="Caviar Dreams" panose="020B0402020204020504" pitchFamily="34" charset="0"/>
              </a:rPr>
              <a:t>Bailli Provincial d’Auvergne-Rhône-Alpes</a:t>
            </a:r>
            <a:r>
              <a:rPr lang="fr-FR" sz="800" dirty="0">
                <a:latin typeface="Caviar Dreams" panose="020B0402020204020504" pitchFamily="34" charset="0"/>
              </a:rPr>
              <a:t>.</a:t>
            </a:r>
          </a:p>
          <a:p>
            <a:pPr algn="just"/>
            <a:r>
              <a:rPr lang="fr-FR" sz="800" dirty="0">
                <a:latin typeface="Caviar Dreams" panose="020B0402020204020504" pitchFamily="34" charset="0"/>
              </a:rPr>
              <a:t>Aussi, suite à cette situation, il a été décidé que tout membre pressenti pour être </a:t>
            </a:r>
            <a:r>
              <a:rPr lang="fr-FR" sz="800" i="1" dirty="0">
                <a:latin typeface="Caviar Dreams" panose="020B0402020204020504" pitchFamily="34" charset="0"/>
              </a:rPr>
              <a:t>Bailli Provincial</a:t>
            </a:r>
            <a:r>
              <a:rPr lang="fr-FR" sz="800" dirty="0">
                <a:latin typeface="Caviar Dreams" panose="020B0402020204020504" pitchFamily="34" charset="0"/>
              </a:rPr>
              <a:t>, sera dans un premier temps nommé </a:t>
            </a:r>
            <a:r>
              <a:rPr lang="fr-FR" sz="800" i="1" dirty="0">
                <a:latin typeface="Caviar Dreams" panose="020B0402020204020504" pitchFamily="34" charset="0"/>
              </a:rPr>
              <a:t>Chargé de Missions Provinciales</a:t>
            </a:r>
            <a:r>
              <a:rPr lang="fr-FR" sz="800" dirty="0">
                <a:latin typeface="Caviar Dreams" panose="020B0402020204020504" pitchFamily="34" charset="0"/>
              </a:rPr>
              <a:t>. </a:t>
            </a:r>
          </a:p>
          <a:p>
            <a:endParaRPr lang="fr-FR" sz="800" dirty="0">
              <a:latin typeface="Caviar Dreams" panose="020B0402020204020504" pitchFamily="34" charset="0"/>
            </a:endParaRPr>
          </a:p>
          <a:p>
            <a:pPr marL="171450" indent="-171450" algn="just">
              <a:buFont typeface="Wingdings" panose="05000000000000000000" pitchFamily="2" charset="2"/>
              <a:buChar char="q"/>
            </a:pPr>
            <a:r>
              <a:rPr lang="fr-FR" sz="800" dirty="0">
                <a:solidFill>
                  <a:srgbClr val="A6915E"/>
                </a:solidFill>
                <a:latin typeface="Caviar Dreams" panose="020B0402020204020504" pitchFamily="34" charset="0"/>
              </a:rPr>
              <a:t>Programme mensuel des Bailliages Provinciaux et adaptation aux mesures gouvernementales </a:t>
            </a:r>
          </a:p>
          <a:p>
            <a:pPr algn="just"/>
            <a:r>
              <a:rPr lang="fr-FR" sz="800" dirty="0">
                <a:latin typeface="Caviar Dreams" panose="020B0402020204020504" pitchFamily="34" charset="0"/>
              </a:rPr>
              <a:t>Compte-tenu de la situation terrible que traversent nos membres professionnels, il est demandé aux Baillis Provinciaux de prévoir un programme à réaliser, dès la fin du confinement. Cela afin de montrer tout notre soutien aux membres professionnels de la Chaîne.</a:t>
            </a:r>
          </a:p>
          <a:p>
            <a:endParaRPr lang="fr-FR" sz="800" dirty="0">
              <a:latin typeface="Caviar Dreams" panose="020B0402020204020504" pitchFamily="34" charset="0"/>
            </a:endParaRPr>
          </a:p>
          <a:p>
            <a:pPr marL="171450" indent="-171450" algn="just">
              <a:buFont typeface="Wingdings" panose="05000000000000000000" pitchFamily="2" charset="2"/>
              <a:buChar char="q"/>
            </a:pPr>
            <a:r>
              <a:rPr lang="fr-FR" sz="800" dirty="0">
                <a:solidFill>
                  <a:srgbClr val="A6915E"/>
                </a:solidFill>
                <a:latin typeface="Caviar Dreams" panose="020B0402020204020504" pitchFamily="34" charset="0"/>
              </a:rPr>
              <a:t>Mise en place du Conseil des Sages</a:t>
            </a:r>
          </a:p>
          <a:p>
            <a:pPr algn="just"/>
            <a:r>
              <a:rPr lang="fr-FR" sz="800" dirty="0">
                <a:latin typeface="Caviar Dreams" panose="020B0402020204020504" pitchFamily="34" charset="0"/>
              </a:rPr>
              <a:t>Le Conseil des Sages a été mis en place à l’occasion du Conseil d’Administration de la Chaîne.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Ses membres en sont : Monsieur Côme de Chérisey, Monsieur Patrick </a:t>
            </a:r>
            <a:r>
              <a:rPr lang="fr-FR" sz="800" dirty="0" err="1">
                <a:latin typeface="Caviar Dreams" panose="020B0402020204020504" pitchFamily="34" charset="0"/>
              </a:rPr>
              <a:t>Liebbrecht</a:t>
            </a:r>
            <a:r>
              <a:rPr lang="fr-FR" sz="800" dirty="0">
                <a:latin typeface="Caviar Dreams" panose="020B0402020204020504" pitchFamily="34" charset="0"/>
              </a:rPr>
              <a:t>, Monsieur Alain Lemaître et Monsieur Alain </a:t>
            </a:r>
            <a:r>
              <a:rPr lang="fr-FR" sz="800" dirty="0" err="1">
                <a:latin typeface="Caviar Dreams" panose="020B0402020204020504" pitchFamily="34" charset="0"/>
              </a:rPr>
              <a:t>Vertès</a:t>
            </a:r>
            <a:r>
              <a:rPr lang="fr-FR" sz="800" dirty="0">
                <a:latin typeface="Caviar Dreams" panose="020B0402020204020504" pitchFamily="34" charset="0"/>
              </a:rPr>
              <a:t>.</a:t>
            </a:r>
          </a:p>
          <a:p>
            <a:pPr algn="just"/>
            <a:r>
              <a:rPr lang="fr-FR" sz="800" dirty="0">
                <a:latin typeface="Caviar Dreams" panose="020B0402020204020504" pitchFamily="34" charset="0"/>
              </a:rPr>
              <a:t> </a:t>
            </a:r>
          </a:p>
          <a:p>
            <a:pPr algn="just"/>
            <a:r>
              <a:rPr lang="fr-FR" sz="800" dirty="0">
                <a:latin typeface="Caviar Dreams" panose="020B0402020204020504" pitchFamily="34" charset="0"/>
              </a:rPr>
              <a:t>Une feuille de route leur sera proposée. Les membres du dit conseil choisiront parmi eux leur responsable. Ils définiront également eux-mêmes leur mode de travail.</a:t>
            </a:r>
          </a:p>
        </p:txBody>
      </p:sp>
      <p:sp>
        <p:nvSpPr>
          <p:cNvPr id="11" name="ZoneTexte 10">
            <a:extLst>
              <a:ext uri="{FF2B5EF4-FFF2-40B4-BE49-F238E27FC236}">
                <a16:creationId xmlns:a16="http://schemas.microsoft.com/office/drawing/2014/main" id="{F31F4A44-0C7E-4DAC-B14C-41C1F3B18F70}"/>
              </a:ext>
            </a:extLst>
          </p:cNvPr>
          <p:cNvSpPr txBox="1"/>
          <p:nvPr/>
        </p:nvSpPr>
        <p:spPr>
          <a:xfrm>
            <a:off x="624352" y="1592925"/>
            <a:ext cx="2128023" cy="4893647"/>
          </a:xfrm>
          <a:prstGeom prst="rect">
            <a:avLst/>
          </a:prstGeom>
          <a:noFill/>
        </p:spPr>
        <p:txBody>
          <a:bodyPr wrap="square" rtlCol="0">
            <a:spAutoFit/>
          </a:bodyPr>
          <a:lstStyle/>
          <a:p>
            <a:r>
              <a:rPr lang="fr-FR" sz="800" dirty="0">
                <a:solidFill>
                  <a:srgbClr val="A6915E"/>
                </a:solidFill>
                <a:latin typeface="Caviar Dreams" panose="020B0402020204020504" pitchFamily="34" charset="0"/>
              </a:rPr>
              <a:t>Cette réunion a rassemblé :</a:t>
            </a:r>
          </a:p>
          <a:p>
            <a:endParaRPr lang="fr-FR" sz="800" dirty="0">
              <a:latin typeface="Caviar Dreams" panose="020B0402020204020504" pitchFamily="34" charset="0"/>
            </a:endParaRP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Laurent Poultier du Mesnil, </a:t>
            </a:r>
          </a:p>
          <a:p>
            <a:r>
              <a:rPr lang="fr-FR" sz="800" i="1" dirty="0">
                <a:latin typeface="Caviar Dreams" panose="020B0402020204020504" pitchFamily="34" charset="0"/>
              </a:rPr>
              <a:t>     Bailli Délégué de France</a:t>
            </a:r>
            <a:r>
              <a:rPr lang="fr-FR" sz="800" dirty="0">
                <a:latin typeface="Caviar Dreams" panose="020B0402020204020504" pitchFamily="34" charset="0"/>
              </a:rPr>
              <a:t> </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Stéphane Turpin, </a:t>
            </a:r>
          </a:p>
          <a:p>
            <a:r>
              <a:rPr lang="fr-FR" sz="800" i="1" dirty="0">
                <a:latin typeface="Caviar Dreams" panose="020B0402020204020504" pitchFamily="34" charset="0"/>
              </a:rPr>
              <a:t>     Argentier National</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Jacques Binoist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des Pays de Loire</a:t>
            </a:r>
          </a:p>
          <a:p>
            <a:r>
              <a:rPr lang="fr-FR" sz="800" dirty="0">
                <a:latin typeface="Caviar Dreams" panose="020B0402020204020504" pitchFamily="34" charset="0"/>
              </a:rPr>
              <a:t> </a:t>
            </a:r>
          </a:p>
          <a:p>
            <a:pPr marL="171450" indent="-171450">
              <a:buFont typeface="Wingdings" panose="05000000000000000000" pitchFamily="2" charset="2"/>
              <a:buChar char="§"/>
            </a:pPr>
            <a:r>
              <a:rPr lang="fr-FR" sz="800" dirty="0">
                <a:latin typeface="Caviar Dreams" panose="020B0402020204020504" pitchFamily="34" charset="0"/>
              </a:rPr>
              <a:t>Côme de Chérisey, </a:t>
            </a:r>
          </a:p>
          <a:p>
            <a:r>
              <a:rPr lang="fr-FR" sz="800" i="1" dirty="0">
                <a:latin typeface="Caviar Dreams" panose="020B0402020204020504" pitchFamily="34" charset="0"/>
              </a:rPr>
              <a:t>     Conseiller Gastronomique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Franck Fontaine, </a:t>
            </a:r>
          </a:p>
          <a:p>
            <a:r>
              <a:rPr lang="fr-FR" sz="800" i="1" dirty="0">
                <a:latin typeface="Caviar Dreams" panose="020B0402020204020504" pitchFamily="34" charset="0"/>
              </a:rPr>
              <a:t>     Conseiller Culinaire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Jules Julien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d’Alsace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Patrick </a:t>
            </a:r>
            <a:r>
              <a:rPr lang="fr-FR" sz="800" dirty="0" err="1">
                <a:latin typeface="Caviar Dreams" panose="020B0402020204020504" pitchFamily="34" charset="0"/>
              </a:rPr>
              <a:t>Libbrecht</a:t>
            </a:r>
            <a:r>
              <a:rPr lang="fr-FR" sz="800" dirty="0">
                <a:latin typeface="Caviar Dreams" panose="020B0402020204020504" pitchFamily="34" charset="0"/>
              </a:rPr>
              <a:t>, </a:t>
            </a:r>
          </a:p>
          <a:p>
            <a:r>
              <a:rPr lang="fr-FR" sz="800" i="1" dirty="0">
                <a:latin typeface="Caviar Dreams" panose="020B0402020204020504" pitchFamily="34" charset="0"/>
              </a:rPr>
              <a:t>     Chargé de Missions</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Florent Martin, </a:t>
            </a:r>
          </a:p>
          <a:p>
            <a:r>
              <a:rPr lang="fr-FR" sz="800" i="1" dirty="0">
                <a:latin typeface="Caviar Dreams" panose="020B0402020204020504" pitchFamily="34" charset="0"/>
              </a:rPr>
              <a:t>     Echanson National</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Robert Meulle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de Champagne</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Benoît de Montlebert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de Normandie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Alain Vertes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d’Occitanie</a:t>
            </a:r>
            <a:endParaRPr lang="fr-FR" sz="800" dirty="0">
              <a:latin typeface="Caviar Dreams" panose="020B0402020204020504" pitchFamily="34" charset="0"/>
            </a:endParaRPr>
          </a:p>
          <a:p>
            <a:endParaRPr lang="fr-FR" sz="800" i="1" dirty="0">
              <a:latin typeface="Caviar Dreams" panose="020B0402020204020504" pitchFamily="34" charset="0"/>
            </a:endParaRPr>
          </a:p>
          <a:p>
            <a:r>
              <a:rPr lang="fr-FR" sz="800" i="1" baseline="30000" dirty="0">
                <a:latin typeface="Caviar Dreams" panose="020B0402020204020504" pitchFamily="34" charset="0"/>
              </a:rPr>
              <a:t>1</a:t>
            </a:r>
            <a:r>
              <a:rPr lang="fr-FR" sz="800" i="1" dirty="0">
                <a:latin typeface="Caviar Dreams" panose="020B0402020204020504" pitchFamily="34" charset="0"/>
              </a:rPr>
              <a:t> </a:t>
            </a:r>
            <a:r>
              <a:rPr lang="fr-FR" sz="700" i="1" dirty="0">
                <a:latin typeface="Caviar Dreams" panose="020B0402020204020504" pitchFamily="34" charset="0"/>
              </a:rPr>
              <a:t>Également Chargé de Mission National</a:t>
            </a:r>
          </a:p>
          <a:p>
            <a:r>
              <a:rPr lang="fr-FR" sz="800" dirty="0">
                <a:latin typeface="Caviar Dreams" panose="020B0402020204020504" pitchFamily="34" charset="0"/>
              </a:rPr>
              <a:t> </a:t>
            </a:r>
          </a:p>
        </p:txBody>
      </p:sp>
      <p:sp>
        <p:nvSpPr>
          <p:cNvPr id="17" name="ZoneTexte 16">
            <a:extLst>
              <a:ext uri="{FF2B5EF4-FFF2-40B4-BE49-F238E27FC236}">
                <a16:creationId xmlns:a16="http://schemas.microsoft.com/office/drawing/2014/main" id="{4D44710C-41CF-4D98-9AA7-AEB3D191635E}"/>
              </a:ext>
            </a:extLst>
          </p:cNvPr>
          <p:cNvSpPr txBox="1"/>
          <p:nvPr/>
        </p:nvSpPr>
        <p:spPr>
          <a:xfrm>
            <a:off x="2786648" y="2473786"/>
            <a:ext cx="1215688"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700" cap="small" dirty="0">
                <a:solidFill>
                  <a:schemeClr val="bg1"/>
                </a:solidFill>
              </a:rPr>
              <a:t>Franck Fontaine</a:t>
            </a:r>
          </a:p>
        </p:txBody>
      </p:sp>
      <p:sp>
        <p:nvSpPr>
          <p:cNvPr id="20" name="ZoneTexte 19">
            <a:extLst>
              <a:ext uri="{FF2B5EF4-FFF2-40B4-BE49-F238E27FC236}">
                <a16:creationId xmlns:a16="http://schemas.microsoft.com/office/drawing/2014/main" id="{11575159-1695-408A-8040-03FBF1554CD3}"/>
              </a:ext>
            </a:extLst>
          </p:cNvPr>
          <p:cNvSpPr txBox="1"/>
          <p:nvPr/>
        </p:nvSpPr>
        <p:spPr>
          <a:xfrm>
            <a:off x="2780248" y="4267968"/>
            <a:ext cx="1215688"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700" cap="small" dirty="0">
                <a:solidFill>
                  <a:schemeClr val="bg1"/>
                </a:solidFill>
              </a:rPr>
              <a:t>Patrick </a:t>
            </a:r>
            <a:r>
              <a:rPr lang="fr-FR" sz="700" cap="small" dirty="0" err="1">
                <a:solidFill>
                  <a:schemeClr val="bg1"/>
                </a:solidFill>
              </a:rPr>
              <a:t>Libbrecht</a:t>
            </a:r>
            <a:endParaRPr lang="fr-FR" sz="700" cap="small" dirty="0">
              <a:solidFill>
                <a:schemeClr val="bg1"/>
              </a:solidFill>
            </a:endParaRPr>
          </a:p>
        </p:txBody>
      </p:sp>
      <p:sp>
        <p:nvSpPr>
          <p:cNvPr id="21" name="ZoneTexte 20">
            <a:extLst>
              <a:ext uri="{FF2B5EF4-FFF2-40B4-BE49-F238E27FC236}">
                <a16:creationId xmlns:a16="http://schemas.microsoft.com/office/drawing/2014/main" id="{64AFCED4-25FE-44CE-85F9-2C035695B9C2}"/>
              </a:ext>
            </a:extLst>
          </p:cNvPr>
          <p:cNvSpPr txBox="1"/>
          <p:nvPr/>
        </p:nvSpPr>
        <p:spPr>
          <a:xfrm>
            <a:off x="2798254" y="5983991"/>
            <a:ext cx="1215688" cy="200055"/>
          </a:xfrm>
          <a:prstGeom prst="rect">
            <a:avLst/>
          </a:prstGeom>
          <a:noFill/>
        </p:spPr>
        <p:txBody>
          <a:bodyPr wrap="square" rtlCol="0">
            <a:spAutoFit/>
          </a:bodyPr>
          <a:lstStyle/>
          <a:p>
            <a:pPr algn="ctr"/>
            <a:r>
              <a:rPr lang="fr-FR" sz="700" cap="small" dirty="0">
                <a:solidFill>
                  <a:schemeClr val="bg1"/>
                </a:solidFill>
              </a:rPr>
              <a:t>Robert Meulle</a:t>
            </a:r>
          </a:p>
        </p:txBody>
      </p:sp>
      <p:sp>
        <p:nvSpPr>
          <p:cNvPr id="12" name="ZoneTexte 11">
            <a:extLst>
              <a:ext uri="{FF2B5EF4-FFF2-40B4-BE49-F238E27FC236}">
                <a16:creationId xmlns:a16="http://schemas.microsoft.com/office/drawing/2014/main" id="{4ED81711-A332-421D-8C55-4394000AA162}"/>
              </a:ext>
            </a:extLst>
          </p:cNvPr>
          <p:cNvSpPr txBox="1"/>
          <p:nvPr/>
        </p:nvSpPr>
        <p:spPr>
          <a:xfrm>
            <a:off x="2789893" y="3372961"/>
            <a:ext cx="1215688" cy="200055"/>
          </a:xfrm>
          <a:prstGeom prst="rect">
            <a:avLst/>
          </a:prstGeom>
          <a:noFill/>
          <a:effectLst/>
        </p:spPr>
        <p:txBody>
          <a:bodyPr wrap="square" rtlCol="0">
            <a:spAutoFit/>
          </a:bodyPr>
          <a:lstStyle/>
          <a:p>
            <a:pPr algn="ctr"/>
            <a:r>
              <a:rPr lang="fr-FR" sz="700" cap="small" dirty="0">
                <a:solidFill>
                  <a:schemeClr val="bg1"/>
                </a:solidFill>
              </a:rPr>
              <a:t>Alain Vertes</a:t>
            </a:r>
          </a:p>
        </p:txBody>
      </p:sp>
      <p:pic>
        <p:nvPicPr>
          <p:cNvPr id="25" name="62783367-721C-4C31-BA1C-6383C54929D0">
            <a:extLst>
              <a:ext uri="{FF2B5EF4-FFF2-40B4-BE49-F238E27FC236}">
                <a16:creationId xmlns:a16="http://schemas.microsoft.com/office/drawing/2014/main" id="{AD7D9FD2-6A8A-422B-B5F8-B0DCF3576F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8" r="67870" b="66610"/>
          <a:stretch/>
        </p:blipFill>
        <p:spPr bwMode="auto">
          <a:xfrm>
            <a:off x="2789251" y="4587780"/>
            <a:ext cx="1233695" cy="682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a:extLst>
              <a:ext uri="{FF2B5EF4-FFF2-40B4-BE49-F238E27FC236}">
                <a16:creationId xmlns:a16="http://schemas.microsoft.com/office/drawing/2014/main" id="{13A8B836-A7CC-40FC-B2F2-E525F98D6D76}"/>
              </a:ext>
            </a:extLst>
          </p:cNvPr>
          <p:cNvSpPr txBox="1"/>
          <p:nvPr/>
        </p:nvSpPr>
        <p:spPr>
          <a:xfrm>
            <a:off x="2798254" y="5096311"/>
            <a:ext cx="1215688"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700" cap="small" dirty="0">
                <a:solidFill>
                  <a:schemeClr val="bg1"/>
                </a:solidFill>
              </a:rPr>
              <a:t>Stéphane Turpin</a:t>
            </a:r>
          </a:p>
        </p:txBody>
      </p:sp>
      <p:sp>
        <p:nvSpPr>
          <p:cNvPr id="29" name="ZoneTexte 28">
            <a:extLst>
              <a:ext uri="{FF2B5EF4-FFF2-40B4-BE49-F238E27FC236}">
                <a16:creationId xmlns:a16="http://schemas.microsoft.com/office/drawing/2014/main" id="{4EF7BC21-D05F-4293-8FD8-8CB2413E6C59}"/>
              </a:ext>
            </a:extLst>
          </p:cNvPr>
          <p:cNvSpPr txBox="1"/>
          <p:nvPr/>
        </p:nvSpPr>
        <p:spPr>
          <a:xfrm>
            <a:off x="6948264" y="1069503"/>
            <a:ext cx="1819625" cy="5262979"/>
          </a:xfrm>
          <a:prstGeom prst="rect">
            <a:avLst/>
          </a:prstGeom>
          <a:noFill/>
          <a:ln w="12700">
            <a:noFill/>
          </a:ln>
        </p:spPr>
        <p:txBody>
          <a:bodyPr wrap="square" rtlCol="0">
            <a:spAutoFit/>
          </a:bodyPr>
          <a:lstStyle/>
          <a:p>
            <a:pPr marL="171450" indent="-171450" algn="just">
              <a:buFont typeface="Wingdings" panose="05000000000000000000" pitchFamily="2" charset="2"/>
              <a:buChar char="q"/>
            </a:pPr>
            <a:r>
              <a:rPr lang="fr-FR" sz="800" dirty="0">
                <a:solidFill>
                  <a:srgbClr val="A6915E"/>
                </a:solidFill>
                <a:latin typeface="Caviar Dreams" panose="020B0402020204020504" pitchFamily="34" charset="0"/>
              </a:rPr>
              <a:t>Tarif adhésions et cotisations 2021 et tarif et gestion de l’OMGD France</a:t>
            </a:r>
          </a:p>
          <a:p>
            <a:pPr algn="just"/>
            <a:r>
              <a:rPr lang="fr-FR" sz="800" dirty="0">
                <a:latin typeface="Caviar Dreams" panose="020B0402020204020504" pitchFamily="34" charset="0"/>
              </a:rPr>
              <a:t>Compte-tenu de la situation que nous traversons depuis presque un an, Stéphane Turpin, Argentier, propose un abattement sur la « quote-part française » du tarif des cotisations de 2021.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Pour mémoire, une partie de celle-ci est destinée au Mondial, et de ce fait, est tributaire des choix de ce dernier. Stéphane a soumis au Mondial l’idée de procéder, lui aussi, à un abattement sur sa quote-part. Nous attendons une décision qui devrait intervenir fin novembre, afin de pouvoir fixer nos tarifs 2021.</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Il est décidé que les tarifs des « adhésions » demeureront inchangés.</a:t>
            </a:r>
          </a:p>
          <a:p>
            <a:pPr algn="just"/>
            <a:endParaRPr lang="fr-FR" sz="800" dirty="0">
              <a:latin typeface="Caviar Dreams" panose="020B0402020204020504" pitchFamily="34" charset="0"/>
            </a:endParaRPr>
          </a:p>
          <a:p>
            <a:pPr marL="171450" indent="-171450" algn="just">
              <a:buFont typeface="Wingdings" panose="05000000000000000000" pitchFamily="2" charset="2"/>
              <a:buChar char="q"/>
            </a:pPr>
            <a:r>
              <a:rPr lang="fr-FR" sz="800" dirty="0">
                <a:solidFill>
                  <a:srgbClr val="A6915E"/>
                </a:solidFill>
                <a:latin typeface="Caviar Dreams" panose="020B0402020204020504" pitchFamily="34" charset="0"/>
              </a:rPr>
              <a:t>Développement du Club Comte de Monte-Cristo</a:t>
            </a:r>
          </a:p>
          <a:p>
            <a:pPr algn="just"/>
            <a:r>
              <a:rPr lang="fr-FR" sz="800" dirty="0">
                <a:latin typeface="Caviar Dreams" panose="020B0402020204020504" pitchFamily="34" charset="0"/>
              </a:rPr>
              <a:t>Inauguré à l’occasion du </a:t>
            </a:r>
            <a:r>
              <a:rPr lang="fr-FR" sz="800" i="1" dirty="0">
                <a:latin typeface="Caviar Dreams" panose="020B0402020204020504" pitchFamily="34" charset="0"/>
              </a:rPr>
              <a:t>Grand Chapitre de France</a:t>
            </a:r>
            <a:r>
              <a:rPr lang="fr-FR" sz="800" dirty="0">
                <a:latin typeface="Caviar Dreams" panose="020B0402020204020504" pitchFamily="34" charset="0"/>
              </a:rPr>
              <a:t>, Jules Julien propose de continuer de développer le Club du Cigare, à travers des manifestations pendant l’année (dès que cela sera possible).</a:t>
            </a:r>
          </a:p>
          <a:p>
            <a:endParaRPr lang="fr-FR" sz="800" spc="-20" dirty="0">
              <a:latin typeface="Caviar Dreams" panose="020B0402020204020504" pitchFamily="34" charset="0"/>
            </a:endParaRPr>
          </a:p>
          <a:p>
            <a:pPr marL="171450" indent="-171450">
              <a:buFont typeface="Wingdings" panose="05000000000000000000" pitchFamily="2" charset="2"/>
              <a:buChar char="q"/>
            </a:pPr>
            <a:r>
              <a:rPr lang="fr-FR" sz="800" dirty="0">
                <a:solidFill>
                  <a:srgbClr val="A6915E"/>
                </a:solidFill>
                <a:latin typeface="Caviar Dreams" panose="020B0402020204020504" pitchFamily="34" charset="0"/>
              </a:rPr>
              <a:t>Visuel et pin’s du Bailliage de France</a:t>
            </a:r>
          </a:p>
          <a:p>
            <a:pPr algn="just"/>
            <a:r>
              <a:rPr lang="fr-FR" sz="800" dirty="0">
                <a:latin typeface="Caviar Dreams" panose="020B0402020204020504" pitchFamily="34" charset="0"/>
              </a:rPr>
              <a:t>Suite à la proposition de Jules Julien, une réflexion est en cours, afin de réaliser un visuel qui sera repris, afin de réaliser le pin’s du Bailliage de France.</a:t>
            </a:r>
          </a:p>
        </p:txBody>
      </p:sp>
      <p:sp>
        <p:nvSpPr>
          <p:cNvPr id="31" name="ZoneTexte 30">
            <a:extLst>
              <a:ext uri="{FF2B5EF4-FFF2-40B4-BE49-F238E27FC236}">
                <a16:creationId xmlns:a16="http://schemas.microsoft.com/office/drawing/2014/main" id="{88CA717E-88DF-4593-9B49-7F40D6AE0C71}"/>
              </a:ext>
            </a:extLst>
          </p:cNvPr>
          <p:cNvSpPr txBox="1"/>
          <p:nvPr/>
        </p:nvSpPr>
        <p:spPr>
          <a:xfrm>
            <a:off x="4788024" y="6330806"/>
            <a:ext cx="4176464" cy="338554"/>
          </a:xfrm>
          <a:prstGeom prst="rect">
            <a:avLst/>
          </a:prstGeom>
          <a:noFill/>
        </p:spPr>
        <p:txBody>
          <a:bodyPr wrap="square" rtlCol="0">
            <a:spAutoFit/>
          </a:bodyPr>
          <a:lstStyle/>
          <a:p>
            <a:pPr algn="ctr"/>
            <a:r>
              <a:rPr lang="fr-FR" sz="800" dirty="0">
                <a:solidFill>
                  <a:srgbClr val="A6915E"/>
                </a:solidFill>
                <a:latin typeface="Caviar Dreams" panose="020B0402020204020504" pitchFamily="34" charset="0"/>
              </a:rPr>
              <a:t>Le Bailli-Délégué propose que les prochaines réunions du Bureau National </a:t>
            </a:r>
          </a:p>
          <a:p>
            <a:pPr algn="ctr"/>
            <a:r>
              <a:rPr lang="fr-FR" sz="800" dirty="0">
                <a:solidFill>
                  <a:srgbClr val="A6915E"/>
                </a:solidFill>
                <a:latin typeface="Caviar Dreams" panose="020B0402020204020504" pitchFamily="34" charset="0"/>
              </a:rPr>
              <a:t>aient lieu chaque premier lundi du mois.</a:t>
            </a:r>
            <a:endParaRPr lang="fr-FR" dirty="0">
              <a:solidFill>
                <a:srgbClr val="A6915E"/>
              </a:solidFill>
            </a:endParaRPr>
          </a:p>
        </p:txBody>
      </p:sp>
      <p:sp>
        <p:nvSpPr>
          <p:cNvPr id="32" name="ZoneTexte 31">
            <a:extLst>
              <a:ext uri="{FF2B5EF4-FFF2-40B4-BE49-F238E27FC236}">
                <a16:creationId xmlns:a16="http://schemas.microsoft.com/office/drawing/2014/main" id="{5AF3D350-FD48-475E-BEA4-6022A92F9B7C}"/>
              </a:ext>
            </a:extLst>
          </p:cNvPr>
          <p:cNvSpPr txBox="1"/>
          <p:nvPr/>
        </p:nvSpPr>
        <p:spPr>
          <a:xfrm>
            <a:off x="5159837" y="236125"/>
            <a:ext cx="3321132" cy="89255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Ordre du jour </a:t>
            </a:r>
          </a:p>
          <a:p>
            <a:pPr algn="ctr"/>
            <a:r>
              <a:rPr lang="fr-FR" sz="1700" dirty="0">
                <a:solidFill>
                  <a:srgbClr val="A6915E"/>
                </a:solidFill>
                <a:latin typeface="Caviar Dreams" panose="020B0402020204020504" pitchFamily="34" charset="0"/>
              </a:rPr>
              <a:t>et décisions</a:t>
            </a:r>
          </a:p>
          <a:p>
            <a:endParaRPr lang="fr-FR" dirty="0"/>
          </a:p>
        </p:txBody>
      </p:sp>
      <p:cxnSp>
        <p:nvCxnSpPr>
          <p:cNvPr id="35" name="Connecteur droit 34">
            <a:extLst>
              <a:ext uri="{FF2B5EF4-FFF2-40B4-BE49-F238E27FC236}">
                <a16:creationId xmlns:a16="http://schemas.microsoft.com/office/drawing/2014/main" id="{DFB01E62-A94B-4539-9844-91BA35C39FFF}"/>
              </a:ext>
            </a:extLst>
          </p:cNvPr>
          <p:cNvCxnSpPr>
            <a:cxnSpLocks/>
          </p:cNvCxnSpPr>
          <p:nvPr/>
        </p:nvCxnSpPr>
        <p:spPr>
          <a:xfrm>
            <a:off x="5436096" y="908720"/>
            <a:ext cx="2808312" cy="0"/>
          </a:xfrm>
          <a:prstGeom prst="line">
            <a:avLst/>
          </a:prstGeom>
          <a:ln>
            <a:solidFill>
              <a:srgbClr val="A6915E"/>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4DA7B75-2F90-4A5E-89EA-738BEC81636B}"/>
              </a:ext>
            </a:extLst>
          </p:cNvPr>
          <p:cNvSpPr txBox="1"/>
          <p:nvPr/>
        </p:nvSpPr>
        <p:spPr>
          <a:xfrm>
            <a:off x="226570" y="6515838"/>
            <a:ext cx="144016" cy="215444"/>
          </a:xfrm>
          <a:prstGeom prst="rect">
            <a:avLst/>
          </a:prstGeom>
          <a:noFill/>
        </p:spPr>
        <p:txBody>
          <a:bodyPr wrap="square" rtlCol="0">
            <a:spAutoFit/>
          </a:bodyPr>
          <a:lstStyle/>
          <a:p>
            <a:r>
              <a:rPr lang="fr-FR" sz="800" b="1" dirty="0">
                <a:latin typeface="Caviar Dreams" panose="020B0402020204020504" pitchFamily="34" charset="0"/>
              </a:rPr>
              <a:t>5</a:t>
            </a:r>
          </a:p>
        </p:txBody>
      </p:sp>
    </p:spTree>
    <p:extLst>
      <p:ext uri="{BB962C8B-B14F-4D97-AF65-F5344CB8AC3E}">
        <p14:creationId xmlns:p14="http://schemas.microsoft.com/office/powerpoint/2010/main" val="180538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 y="10725"/>
            <a:ext cx="9144000" cy="6858000"/>
          </a:xfrm>
          <a:prstGeom prst="rect">
            <a:avLst/>
          </a:prstGeom>
        </p:spPr>
      </p:pic>
      <p:pic>
        <p:nvPicPr>
          <p:cNvPr id="4" name="Image 3" descr="Une image contenant personne, homme, mur, habits&#10;&#10;Description générée automatiquement">
            <a:extLst>
              <a:ext uri="{FF2B5EF4-FFF2-40B4-BE49-F238E27FC236}">
                <a16:creationId xmlns:a16="http://schemas.microsoft.com/office/drawing/2014/main" id="{D6D877A5-B998-4142-9C62-ABECFBB6DF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498" t="2771" r="21350" b="4212"/>
          <a:stretch/>
        </p:blipFill>
        <p:spPr>
          <a:xfrm>
            <a:off x="5220072" y="915323"/>
            <a:ext cx="3096344" cy="3845261"/>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Présentation</a:t>
            </a:r>
          </a:p>
          <a:p>
            <a:pPr algn="ctr"/>
            <a:r>
              <a:rPr lang="fr-FR" sz="1700" dirty="0">
                <a:solidFill>
                  <a:srgbClr val="A6915E"/>
                </a:solidFill>
                <a:latin typeface="Caviar Dreams" panose="020B0402020204020504" pitchFamily="34" charset="0"/>
              </a:rPr>
              <a:t>d’un nouveau membre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685970" y="1035313"/>
            <a:ext cx="3886030" cy="400110"/>
          </a:xfrm>
          <a:prstGeom prst="rect">
            <a:avLst/>
          </a:prstGeom>
          <a:noFill/>
        </p:spPr>
        <p:txBody>
          <a:bodyPr wrap="square" rtlCol="0">
            <a:spAutoFit/>
          </a:bodyPr>
          <a:lstStyle/>
          <a:p>
            <a:r>
              <a:rPr lang="fr-FR" sz="1000" spc="-50" dirty="0">
                <a:latin typeface="Caviar Dreams" panose="020B0402020204020504" pitchFamily="34" charset="0"/>
              </a:rPr>
              <a:t>Patrick </a:t>
            </a:r>
            <a:r>
              <a:rPr lang="fr-FR" sz="1000" spc="-50" dirty="0" err="1">
                <a:latin typeface="Caviar Dreams" panose="020B0402020204020504" pitchFamily="34" charset="0"/>
              </a:rPr>
              <a:t>Libbrecht</a:t>
            </a:r>
            <a:r>
              <a:rPr lang="fr-FR" sz="1000" spc="-50" dirty="0">
                <a:latin typeface="Caviar Dreams" panose="020B0402020204020504" pitchFamily="34" charset="0"/>
              </a:rPr>
              <a:t>, </a:t>
            </a:r>
            <a:r>
              <a:rPr lang="fr-FR" sz="1000" i="1" spc="-50" dirty="0">
                <a:latin typeface="Caviar Dreams" panose="020B0402020204020504" pitchFamily="34" charset="0"/>
              </a:rPr>
              <a:t>Administrateur, ancien PDG de Materne-</a:t>
            </a:r>
            <a:r>
              <a:rPr lang="fr-FR" sz="1000" i="1" spc="-50" dirty="0" err="1">
                <a:latin typeface="Caviar Dreams" panose="020B0402020204020504" pitchFamily="34" charset="0"/>
              </a:rPr>
              <a:t>Boin</a:t>
            </a:r>
            <a:r>
              <a:rPr lang="fr-FR" sz="1000" i="1" spc="-50" dirty="0">
                <a:latin typeface="Caviar Dreams" panose="020B0402020204020504" pitchFamily="34" charset="0"/>
              </a:rPr>
              <a:t>,</a:t>
            </a:r>
          </a:p>
          <a:p>
            <a:r>
              <a:rPr lang="fr-FR" sz="1000" i="1" dirty="0">
                <a:solidFill>
                  <a:srgbClr val="A6915E"/>
                </a:solidFill>
                <a:latin typeface="Caviar Dreams" panose="020B0402020204020504" pitchFamily="34" charset="0"/>
              </a:rPr>
              <a:t>Chargé de Missions Nationales</a:t>
            </a:r>
          </a:p>
        </p:txBody>
      </p:sp>
      <p:sp>
        <p:nvSpPr>
          <p:cNvPr id="16" name="ZoneTexte 15">
            <a:extLst>
              <a:ext uri="{FF2B5EF4-FFF2-40B4-BE49-F238E27FC236}">
                <a16:creationId xmlns:a16="http://schemas.microsoft.com/office/drawing/2014/main" id="{947717C1-2B29-490A-BE3E-CBE603D49668}"/>
              </a:ext>
            </a:extLst>
          </p:cNvPr>
          <p:cNvSpPr txBox="1"/>
          <p:nvPr/>
        </p:nvSpPr>
        <p:spPr>
          <a:xfrm>
            <a:off x="685970" y="1562015"/>
            <a:ext cx="3379572" cy="4939814"/>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Patrick est originaire des Hauts de France. Après des études à Sup de Co et à l’IPA de Lille, il a occupé différentes fonctions marketing et ventes au sein du groupe Danone avant de prendre la direction commerciale des Brasseries Kronenbourg pendant 10 ans.</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A ce titre, il connait très bien et apprécie le monde du CHR, des cafés, et des restaurants, où il conserve de nombreux amis. Il s’est ensuite expatrié plusieurs années en Afrique du Sud d’abord, pour lancer les marques du groupe Danone en Afrique australe, puis en Bulgarie, où il gère le développement des activités produits frais dans la région.</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Revenu en France, il rejoint le groupe anglais Premier </a:t>
            </a:r>
            <a:r>
              <a:rPr lang="fr-FR" sz="800" dirty="0" err="1">
                <a:latin typeface="Caviar Dreams" panose="020B0402020204020504" pitchFamily="34" charset="0"/>
              </a:rPr>
              <a:t>Foods</a:t>
            </a:r>
            <a:r>
              <a:rPr lang="fr-FR" sz="800" dirty="0">
                <a:latin typeface="Caviar Dreams" panose="020B0402020204020504" pitchFamily="34" charset="0"/>
              </a:rPr>
              <a:t> pour gérer leurs activités françaises : Materne, </a:t>
            </a:r>
            <a:r>
              <a:rPr lang="fr-FR" sz="800" dirty="0" err="1">
                <a:latin typeface="Caviar Dreams" panose="020B0402020204020504" pitchFamily="34" charset="0"/>
              </a:rPr>
              <a:t>Boin</a:t>
            </a:r>
            <a:r>
              <a:rPr lang="fr-FR" sz="800" dirty="0">
                <a:latin typeface="Caviar Dreams" panose="020B0402020204020504" pitchFamily="34" charset="0"/>
              </a:rPr>
              <a:t> et les Biscuits Cadbury avec entre autres, le développement réussi du produit nomade « </a:t>
            </a:r>
            <a:r>
              <a:rPr lang="fr-FR" sz="800" dirty="0" err="1">
                <a:latin typeface="Caviar Dreams" panose="020B0402020204020504" pitchFamily="34" charset="0"/>
              </a:rPr>
              <a:t>Pompotes</a:t>
            </a:r>
            <a:r>
              <a:rPr lang="fr-FR" sz="800" dirty="0">
                <a:latin typeface="Caviar Dreams" panose="020B0402020204020504" pitchFamily="34" charset="0"/>
              </a:rPr>
              <a:t>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Depuis plusieurs années, il conseille des chefs d’entreprises et est administrateur de plusieurs entreprises alimentaires françaises, où il participe à l’élaboration des plans stratégiques de développement pour ensuite aider les équipes opérationnelles à les mettre en œuvre, principalement à l’exportation.       </a:t>
            </a:r>
          </a:p>
          <a:p>
            <a:pPr algn="just">
              <a:lnSpc>
                <a:spcPts val="900"/>
              </a:lnSpc>
            </a:pPr>
            <a:r>
              <a:rPr lang="fr-FR" sz="800" dirty="0">
                <a:latin typeface="Caviar Dreams" panose="020B0402020204020504" pitchFamily="34" charset="0"/>
              </a:rPr>
              <a:t>                                                                                                   </a:t>
            </a:r>
          </a:p>
          <a:p>
            <a:pPr algn="just">
              <a:lnSpc>
                <a:spcPts val="900"/>
              </a:lnSpc>
            </a:pPr>
            <a:r>
              <a:rPr lang="fr-FR" sz="800" dirty="0">
                <a:latin typeface="Caviar Dreams" panose="020B0402020204020504" pitchFamily="34" charset="0"/>
              </a:rPr>
              <a:t>Il utilise aujourd’hui son expérience pour aider à la réalisation de projets qui ont du sens, qui donne de la valeur et pour former des jeunes. A ce titre, il s’implique aussi dans des positions de conseil ou d’administrateur de différentes entités caritatives et d’enseignement privé.</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En intégrant la Chaîne des Rôtisseurs, Patrick a proposé de se mettre à la disposition du Bureau National et des membres, pour apporter une contribution positive au renouveau de la Chaîne en France.</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Gourmet, esthète, disponible, Patrick rejoint la Chaîne avec un enthousiasme volontaire et naturel pour aider les établissements et les Chefs à préparer l’avenir, en tant que membre du bureau, </a:t>
            </a:r>
            <a:r>
              <a:rPr lang="fr-FR" sz="800" i="1" dirty="0">
                <a:solidFill>
                  <a:srgbClr val="A6915E"/>
                </a:solidFill>
                <a:latin typeface="Caviar Dreams" panose="020B0402020204020504" pitchFamily="34" charset="0"/>
              </a:rPr>
              <a:t>Chargé de Missions Nationales, membre du Conseil des Sages et Sénéchal de France</a:t>
            </a:r>
            <a:r>
              <a:rPr lang="fr-FR" sz="800" i="1" baseline="30000" dirty="0">
                <a:solidFill>
                  <a:srgbClr val="A6915E"/>
                </a:solidFill>
                <a:latin typeface="Caviar Dreams" panose="020B0402020204020504" pitchFamily="34" charset="0"/>
              </a:rPr>
              <a:t> 1</a:t>
            </a:r>
            <a:r>
              <a:rPr lang="fr-FR" sz="800" i="1" dirty="0">
                <a:solidFill>
                  <a:srgbClr val="A6915E"/>
                </a:solidFill>
                <a:latin typeface="Caviar Dreams" panose="020B0402020204020504" pitchFamily="34" charset="0"/>
              </a:rPr>
              <a:t>.</a:t>
            </a:r>
          </a:p>
          <a:p>
            <a:pPr algn="just">
              <a:lnSpc>
                <a:spcPts val="900"/>
              </a:lnSpc>
            </a:pPr>
            <a:endParaRPr lang="fr-FR" sz="800" i="1" baseline="30000" dirty="0">
              <a:solidFill>
                <a:srgbClr val="B6A67C"/>
              </a:solidFill>
              <a:latin typeface="Caviar Dreams" panose="020B0402020204020504" pitchFamily="34" charset="0"/>
            </a:endParaRPr>
          </a:p>
          <a:p>
            <a:pPr>
              <a:lnSpc>
                <a:spcPts val="900"/>
              </a:lnSpc>
            </a:pPr>
            <a:r>
              <a:rPr lang="fr-FR" sz="800" i="1" baseline="30000" dirty="0">
                <a:solidFill>
                  <a:srgbClr val="A6915E"/>
                </a:solidFill>
                <a:latin typeface="Caviar Dreams" panose="020B0402020204020504" pitchFamily="34" charset="0"/>
              </a:rPr>
              <a:t>1</a:t>
            </a:r>
            <a:r>
              <a:rPr lang="fr-FR" sz="800" i="1" baseline="30000" dirty="0">
                <a:solidFill>
                  <a:srgbClr val="B6A67C"/>
                </a:solidFill>
                <a:latin typeface="Caviar Dreams" panose="020B0402020204020504" pitchFamily="34" charset="0"/>
              </a:rPr>
              <a:t> </a:t>
            </a:r>
            <a:r>
              <a:rPr lang="fr-FR" sz="700" i="1" dirty="0">
                <a:latin typeface="Caviar Dreams" panose="020B0402020204020504" pitchFamily="34" charset="0"/>
              </a:rPr>
              <a:t>Sénéchal de France : titre des membres bénévoles se tenant à la disposition des professionnels de la Chaîne, afin de les aider.</a:t>
            </a:r>
            <a:endParaRPr lang="fr-FR" sz="700" i="1" baseline="30000" dirty="0">
              <a:latin typeface="Caviar Dreams" panose="020B0402020204020504" pitchFamily="34" charset="0"/>
            </a:endParaRPr>
          </a:p>
        </p:txBody>
      </p:sp>
      <p:sp>
        <p:nvSpPr>
          <p:cNvPr id="10" name="ZoneTexte 9">
            <a:extLst>
              <a:ext uri="{FF2B5EF4-FFF2-40B4-BE49-F238E27FC236}">
                <a16:creationId xmlns:a16="http://schemas.microsoft.com/office/drawing/2014/main" id="{23E40444-7679-471E-A4ED-476F0A4A871D}"/>
              </a:ext>
            </a:extLst>
          </p:cNvPr>
          <p:cNvSpPr txBox="1"/>
          <p:nvPr/>
        </p:nvSpPr>
        <p:spPr>
          <a:xfrm>
            <a:off x="226570" y="6515838"/>
            <a:ext cx="144016" cy="215444"/>
          </a:xfrm>
          <a:prstGeom prst="rect">
            <a:avLst/>
          </a:prstGeom>
          <a:noFill/>
        </p:spPr>
        <p:txBody>
          <a:bodyPr wrap="square" rtlCol="0">
            <a:spAutoFit/>
          </a:bodyPr>
          <a:lstStyle/>
          <a:p>
            <a:r>
              <a:rPr lang="fr-FR" sz="800" b="1" dirty="0">
                <a:latin typeface="Caviar Dreams" panose="020B0402020204020504" pitchFamily="34" charset="0"/>
              </a:rPr>
              <a:t>7</a:t>
            </a:r>
          </a:p>
        </p:txBody>
      </p:sp>
      <p:sp>
        <p:nvSpPr>
          <p:cNvPr id="12" name="Rectangle 11">
            <a:extLst>
              <a:ext uri="{FF2B5EF4-FFF2-40B4-BE49-F238E27FC236}">
                <a16:creationId xmlns:a16="http://schemas.microsoft.com/office/drawing/2014/main" id="{D2521691-C47E-46AD-BB0E-136970E58030}"/>
              </a:ext>
            </a:extLst>
          </p:cNvPr>
          <p:cNvSpPr/>
          <p:nvPr/>
        </p:nvSpPr>
        <p:spPr>
          <a:xfrm>
            <a:off x="6372200" y="5697585"/>
            <a:ext cx="936105" cy="868350"/>
          </a:xfrm>
          <a:prstGeom prst="rect">
            <a:avLst/>
          </a:prstGeom>
          <a:solidFill>
            <a:srgbClr val="B6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8" descr="Bureau National">
            <a:extLst>
              <a:ext uri="{FF2B5EF4-FFF2-40B4-BE49-F238E27FC236}">
                <a16:creationId xmlns:a16="http://schemas.microsoft.com/office/drawing/2014/main" id="{AAB1435F-0AAC-4379-BFFF-0E1CD1AC70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049" b="10244"/>
          <a:stretch/>
        </p:blipFill>
        <p:spPr bwMode="auto">
          <a:xfrm>
            <a:off x="6299982" y="5534684"/>
            <a:ext cx="936524" cy="96302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63B599D-29AE-4500-849A-10D299FBC2DB}"/>
              </a:ext>
            </a:extLst>
          </p:cNvPr>
          <p:cNvSpPr txBox="1"/>
          <p:nvPr/>
        </p:nvSpPr>
        <p:spPr>
          <a:xfrm>
            <a:off x="4572000" y="4831784"/>
            <a:ext cx="4392489" cy="400110"/>
          </a:xfrm>
          <a:prstGeom prst="rect">
            <a:avLst/>
          </a:prstGeom>
          <a:noFill/>
        </p:spPr>
        <p:txBody>
          <a:bodyPr wrap="square" rtlCol="0">
            <a:spAutoFit/>
          </a:bodyPr>
          <a:lstStyle/>
          <a:p>
            <a:pPr algn="ctr"/>
            <a:r>
              <a:rPr lang="fr-FR" sz="1000" spc="-50" dirty="0">
                <a:latin typeface="Caviar Dreams" panose="020B0402020204020504" pitchFamily="34" charset="0"/>
              </a:rPr>
              <a:t>Patrick </a:t>
            </a:r>
            <a:r>
              <a:rPr lang="fr-FR" sz="1000" spc="-50" dirty="0" err="1">
                <a:latin typeface="Caviar Dreams" panose="020B0402020204020504" pitchFamily="34" charset="0"/>
              </a:rPr>
              <a:t>Libbrecht</a:t>
            </a:r>
            <a:r>
              <a:rPr lang="fr-FR" sz="1000" spc="-50" dirty="0">
                <a:latin typeface="Caviar Dreams" panose="020B0402020204020504" pitchFamily="34" charset="0"/>
              </a:rPr>
              <a:t>, </a:t>
            </a:r>
          </a:p>
          <a:p>
            <a:pPr algn="ctr"/>
            <a:r>
              <a:rPr lang="fr-FR" sz="1000" i="1" dirty="0">
                <a:solidFill>
                  <a:srgbClr val="A6915E"/>
                </a:solidFill>
                <a:latin typeface="Caviar Dreams" panose="020B0402020204020504" pitchFamily="34" charset="0"/>
              </a:rPr>
              <a:t>Chargé de Missions Nationales</a:t>
            </a:r>
          </a:p>
        </p:txBody>
      </p:sp>
    </p:spTree>
    <p:extLst>
      <p:ext uri="{BB962C8B-B14F-4D97-AF65-F5344CB8AC3E}">
        <p14:creationId xmlns:p14="http://schemas.microsoft.com/office/powerpoint/2010/main" val="49681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0" y="0"/>
            <a:ext cx="9144000" cy="6858000"/>
          </a:xfrm>
          <a:prstGeom prst="rect">
            <a:avLst/>
          </a:prstGeom>
        </p:spPr>
      </p:pic>
      <p:pic>
        <p:nvPicPr>
          <p:cNvPr id="1026" name="D82891A9-82CB-4AAC-8006-AD8431C52EA2">
            <a:extLst>
              <a:ext uri="{FF2B5EF4-FFF2-40B4-BE49-F238E27FC236}">
                <a16:creationId xmlns:a16="http://schemas.microsoft.com/office/drawing/2014/main" id="{4C41CA8D-2D59-47DA-86F8-A7BAA90BEC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9" r="4588"/>
          <a:stretch/>
        </p:blipFill>
        <p:spPr bwMode="auto">
          <a:xfrm rot="5400000">
            <a:off x="4882721" y="1251387"/>
            <a:ext cx="3771044" cy="30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Présentation</a:t>
            </a:r>
          </a:p>
          <a:p>
            <a:pPr algn="ctr"/>
            <a:r>
              <a:rPr lang="fr-FR" sz="1700" dirty="0">
                <a:solidFill>
                  <a:srgbClr val="A6915E"/>
                </a:solidFill>
                <a:latin typeface="Caviar Dreams" panose="020B0402020204020504" pitchFamily="34" charset="0"/>
              </a:rPr>
              <a:t>d’un nouveau membre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612761" y="1043563"/>
            <a:ext cx="3096344" cy="400110"/>
          </a:xfrm>
          <a:prstGeom prst="rect">
            <a:avLst/>
          </a:prstGeom>
          <a:noFill/>
        </p:spPr>
        <p:txBody>
          <a:bodyPr wrap="square" rtlCol="0">
            <a:spAutoFit/>
          </a:bodyPr>
          <a:lstStyle/>
          <a:p>
            <a:r>
              <a:rPr lang="fr-FR" sz="1000" dirty="0">
                <a:latin typeface="Caviar Dreams" panose="020B0402020204020504" pitchFamily="34" charset="0"/>
              </a:rPr>
              <a:t>Philippe Heullant, Editeur de plusieurs magazines, </a:t>
            </a:r>
            <a:r>
              <a:rPr lang="fr-FR" sz="1000" i="1" dirty="0">
                <a:solidFill>
                  <a:srgbClr val="A6915E"/>
                </a:solidFill>
                <a:latin typeface="Caviar Dreams" panose="020B0402020204020504" pitchFamily="34" charset="0"/>
              </a:rPr>
              <a:t>Chargé de Missions Nationales</a:t>
            </a:r>
          </a:p>
        </p:txBody>
      </p:sp>
      <p:sp>
        <p:nvSpPr>
          <p:cNvPr id="16" name="ZoneTexte 15">
            <a:extLst>
              <a:ext uri="{FF2B5EF4-FFF2-40B4-BE49-F238E27FC236}">
                <a16:creationId xmlns:a16="http://schemas.microsoft.com/office/drawing/2014/main" id="{947717C1-2B29-490A-BE3E-CBE603D49668}"/>
              </a:ext>
            </a:extLst>
          </p:cNvPr>
          <p:cNvSpPr txBox="1"/>
          <p:nvPr/>
        </p:nvSpPr>
        <p:spPr>
          <a:xfrm>
            <a:off x="612761" y="1484784"/>
            <a:ext cx="3525990" cy="5044971"/>
          </a:xfrm>
          <a:prstGeom prst="rect">
            <a:avLst/>
          </a:prstGeom>
          <a:noFill/>
        </p:spPr>
        <p:txBody>
          <a:bodyPr wrap="square" rtlCol="0">
            <a:spAutoFit/>
          </a:bodyPr>
          <a:lstStyle/>
          <a:p>
            <a:pPr algn="just">
              <a:lnSpc>
                <a:spcPts val="7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Normand de naissance et passionné de cuisine et de bons vins Philippe est un véritable épicurien.</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Il commence sa carrière à Paris où, après des études de commerce, il </a:t>
            </a:r>
            <a:r>
              <a:rPr lang="fr-FR" sz="800" dirty="0" err="1">
                <a:latin typeface="Caviar Dreams" panose="020B0402020204020504" pitchFamily="34" charset="0"/>
              </a:rPr>
              <a:t>intégre</a:t>
            </a:r>
            <a:r>
              <a:rPr lang="fr-FR" sz="800" dirty="0">
                <a:latin typeface="Caviar Dreams" panose="020B0402020204020504" pitchFamily="34" charset="0"/>
              </a:rPr>
              <a:t> immédiatement le groupe de presse </a:t>
            </a:r>
            <a:r>
              <a:rPr lang="fr-FR" sz="800" i="1" dirty="0">
                <a:latin typeface="Caviar Dreams" panose="020B0402020204020504" pitchFamily="34" charset="0"/>
              </a:rPr>
              <a:t>Photo</a:t>
            </a:r>
            <a:r>
              <a:rPr lang="fr-FR" sz="800" dirty="0">
                <a:latin typeface="Caviar Dreams" panose="020B0402020204020504" pitchFamily="34" charset="0"/>
              </a:rPr>
              <a:t> (qui regroupe alors les magazines </a:t>
            </a:r>
            <a:r>
              <a:rPr lang="fr-FR" sz="800" i="1" dirty="0">
                <a:latin typeface="Caviar Dreams" panose="020B0402020204020504" pitchFamily="34" charset="0"/>
              </a:rPr>
              <a:t>Photo Reporter</a:t>
            </a:r>
            <a:r>
              <a:rPr lang="fr-FR" sz="800" dirty="0">
                <a:latin typeface="Caviar Dreams" panose="020B0402020204020504" pitchFamily="34" charset="0"/>
              </a:rPr>
              <a:t>, </a:t>
            </a:r>
            <a:r>
              <a:rPr lang="fr-FR" sz="800" i="1" dirty="0">
                <a:latin typeface="Caviar Dreams" panose="020B0402020204020504" pitchFamily="34" charset="0"/>
              </a:rPr>
              <a:t>Images Magazine</a:t>
            </a:r>
            <a:r>
              <a:rPr lang="fr-FR" sz="800" dirty="0">
                <a:latin typeface="Caviar Dreams" panose="020B0402020204020504" pitchFamily="34" charset="0"/>
              </a:rPr>
              <a:t>, </a:t>
            </a:r>
            <a:r>
              <a:rPr lang="fr-FR" sz="800" i="1" dirty="0">
                <a:latin typeface="Caviar Dreams" panose="020B0402020204020504" pitchFamily="34" charset="0"/>
              </a:rPr>
              <a:t>Caméra Internationale</a:t>
            </a:r>
            <a:r>
              <a:rPr lang="fr-FR" sz="800" dirty="0">
                <a:latin typeface="Caviar Dreams" panose="020B0402020204020504" pitchFamily="34" charset="0"/>
              </a:rPr>
              <a:t>), pour y faire ses premières armes professionnelles.</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Après quelques années, </a:t>
            </a:r>
            <a:r>
              <a:rPr lang="fr-FR" sz="800">
                <a:latin typeface="Caviar Dreams" panose="020B0402020204020504" pitchFamily="34" charset="0"/>
              </a:rPr>
              <a:t>il crée </a:t>
            </a:r>
            <a:r>
              <a:rPr lang="fr-FR" sz="800" dirty="0">
                <a:latin typeface="Caviar Dreams" panose="020B0402020204020504" pitchFamily="34" charset="0"/>
              </a:rPr>
              <a:t>sa propre société de presse et d’événementiel, à travers laquelle il réalise les premières croisières thématiques pour les bateaux du </a:t>
            </a:r>
            <a:r>
              <a:rPr lang="fr-FR" sz="800" i="1" dirty="0">
                <a:latin typeface="Caviar Dreams" panose="020B0402020204020504" pitchFamily="34" charset="0"/>
              </a:rPr>
              <a:t>Club Med</a:t>
            </a:r>
            <a:r>
              <a:rPr lang="fr-FR" sz="800" dirty="0">
                <a:latin typeface="Caviar Dreams" panose="020B0402020204020504" pitchFamily="34" charset="0"/>
              </a:rPr>
              <a:t>, à commencer par des voyages sur le thème… de la gastronomie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Viendra ensuite pour lui une période </a:t>
            </a:r>
            <a:r>
              <a:rPr lang="fr-FR" sz="800" i="1" dirty="0">
                <a:latin typeface="Caviar Dreams" panose="020B0402020204020504" pitchFamily="34" charset="0"/>
              </a:rPr>
              <a:t>Route du Rhum</a:t>
            </a:r>
            <a:r>
              <a:rPr lang="fr-FR" sz="800" dirty="0">
                <a:latin typeface="Caviar Dreams" panose="020B0402020204020504" pitchFamily="34" charset="0"/>
              </a:rPr>
              <a:t>, dont il prend en charge les partenariats pendant plusieurs années.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Aujourd’hui, ce gastronome passionné dirige quatre sociétés et édite plusieurs magazines, dont le fameux </a:t>
            </a:r>
            <a:r>
              <a:rPr lang="fr-FR" sz="800" i="1" dirty="0">
                <a:latin typeface="Caviar Dreams" panose="020B0402020204020504" pitchFamily="34" charset="0"/>
              </a:rPr>
              <a:t>Magazine </a:t>
            </a:r>
            <a:r>
              <a:rPr lang="fr-FR" sz="800" i="1" dirty="0" err="1">
                <a:latin typeface="Caviar Dreams" panose="020B0402020204020504" pitchFamily="34" charset="0"/>
              </a:rPr>
              <a:t>MasterChef</a:t>
            </a:r>
            <a:r>
              <a:rPr lang="fr-FR" sz="800" i="1" dirty="0">
                <a:latin typeface="Caviar Dreams" panose="020B0402020204020504" pitchFamily="34" charset="0"/>
              </a:rPr>
              <a:t> </a:t>
            </a:r>
            <a:r>
              <a:rPr lang="fr-FR" sz="800" dirty="0">
                <a:latin typeface="Caviar Dreams" panose="020B0402020204020504" pitchFamily="34" charset="0"/>
              </a:rPr>
              <a:t>et les </a:t>
            </a:r>
            <a:r>
              <a:rPr lang="fr-FR" sz="800" i="1" dirty="0">
                <a:latin typeface="Caviar Dreams" panose="020B0402020204020504" pitchFamily="34" charset="0"/>
              </a:rPr>
              <a:t>Guides </a:t>
            </a:r>
            <a:r>
              <a:rPr lang="fr-FR" sz="800" i="1" dirty="0" err="1">
                <a:latin typeface="Caviar Dreams" panose="020B0402020204020504" pitchFamily="34" charset="0"/>
              </a:rPr>
              <a:t>MasterChef</a:t>
            </a:r>
            <a:r>
              <a:rPr lang="fr-FR" sz="800" dirty="0">
                <a:latin typeface="Caviar Dreams" panose="020B0402020204020504" pitchFamily="34" charset="0"/>
              </a:rPr>
              <a:t>.</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Son goût pour la gastronomie et les voyages l’amènent régulièrement à aller à la rencontre des meilleurs Chefs dans le monde .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Depuis les restrictions des déplacements à l’étranger, il s’applique à proposer à ses lecteurs des voyages gourmands dans les plus belles régions de France. Ardent défenseur des terroirs, il est très attaché à une gastronomie en quête d’authenticité.</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Outre la cuisine, Philippe garde sa passion pour la photographie et aime faire partager celle-ci à travers un Festival Photo qu’il a créé sur la </a:t>
            </a:r>
            <a:r>
              <a:rPr lang="fr-FR" sz="800" i="1" dirty="0">
                <a:latin typeface="Caviar Dreams" panose="020B0402020204020504" pitchFamily="34" charset="0"/>
              </a:rPr>
              <a:t>Photographie Méditerranéenne</a:t>
            </a:r>
            <a:r>
              <a:rPr lang="fr-FR" sz="800" dirty="0">
                <a:latin typeface="Caviar Dreams" panose="020B0402020204020504" pitchFamily="34" charset="0"/>
              </a:rPr>
              <a:t>. Il est aujourd’hui installé à Aix en Provence, dans cette région qu’il aime tant et dont il connait si bien les professionnels de la gastronomie.</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En intégrant le Bureau National de la Chaîne des Rôtisseurs, comme </a:t>
            </a:r>
            <a:r>
              <a:rPr lang="fr-FR" sz="800" i="1" dirty="0">
                <a:solidFill>
                  <a:srgbClr val="A6915E"/>
                </a:solidFill>
                <a:latin typeface="Caviar Dreams" panose="020B0402020204020504" pitchFamily="34" charset="0"/>
              </a:rPr>
              <a:t>Chargé de Mission Presse et Communication</a:t>
            </a:r>
            <a:r>
              <a:rPr lang="fr-FR" sz="800" dirty="0">
                <a:latin typeface="Caviar Dreams" panose="020B0402020204020504" pitchFamily="34" charset="0"/>
              </a:rPr>
              <a:t>, ce grand amateur d’opéra est heureux de pouvoir mettre en musique notre projet de magazine du Bailliage de France. Son expérience d’éditeur nous permettra d’éditer, dès la fin des contraintes sanitaires, le premier numéro de notre magazine </a:t>
            </a:r>
            <a:r>
              <a:rPr lang="fr-FR" sz="800" i="1" dirty="0">
                <a:solidFill>
                  <a:srgbClr val="A6915E"/>
                </a:solidFill>
                <a:latin typeface="Caviar Dreams" panose="020B0402020204020504" pitchFamily="34" charset="0"/>
              </a:rPr>
              <a:t>L’Epicurien</a:t>
            </a:r>
            <a:r>
              <a:rPr lang="fr-FR" sz="800" dirty="0">
                <a:latin typeface="Caviar Dreams" panose="020B0402020204020504" pitchFamily="34" charset="0"/>
              </a:rPr>
              <a:t>.</a:t>
            </a:r>
          </a:p>
          <a:p>
            <a:pPr algn="just"/>
            <a:endParaRPr lang="fr-FR" sz="800" dirty="0">
              <a:latin typeface="Caviar Dreams" panose="020B0402020204020504" pitchFamily="34" charset="0"/>
            </a:endParaRPr>
          </a:p>
          <a:p>
            <a:pPr algn="just"/>
            <a:endParaRPr lang="fr-FR" sz="800" dirty="0">
              <a:latin typeface="Caviar Dreams" panose="020B0402020204020504" pitchFamily="34" charset="0"/>
            </a:endParaRPr>
          </a:p>
        </p:txBody>
      </p:sp>
      <p:sp>
        <p:nvSpPr>
          <p:cNvPr id="10" name="ZoneTexte 9">
            <a:extLst>
              <a:ext uri="{FF2B5EF4-FFF2-40B4-BE49-F238E27FC236}">
                <a16:creationId xmlns:a16="http://schemas.microsoft.com/office/drawing/2014/main" id="{0EA035C3-188C-4B01-A6E9-F066D62E4ABD}"/>
              </a:ext>
            </a:extLst>
          </p:cNvPr>
          <p:cNvSpPr txBox="1"/>
          <p:nvPr/>
        </p:nvSpPr>
        <p:spPr>
          <a:xfrm>
            <a:off x="226570" y="6515838"/>
            <a:ext cx="144016" cy="215444"/>
          </a:xfrm>
          <a:prstGeom prst="rect">
            <a:avLst/>
          </a:prstGeom>
          <a:noFill/>
        </p:spPr>
        <p:txBody>
          <a:bodyPr wrap="square" rtlCol="0">
            <a:spAutoFit/>
          </a:bodyPr>
          <a:lstStyle/>
          <a:p>
            <a:r>
              <a:rPr lang="fr-FR" sz="800" b="1" dirty="0">
                <a:latin typeface="Caviar Dreams" panose="020B0402020204020504" pitchFamily="34" charset="0"/>
              </a:rPr>
              <a:t>9</a:t>
            </a:r>
          </a:p>
        </p:txBody>
      </p:sp>
      <p:sp>
        <p:nvSpPr>
          <p:cNvPr id="11" name="Rectangle 10">
            <a:extLst>
              <a:ext uri="{FF2B5EF4-FFF2-40B4-BE49-F238E27FC236}">
                <a16:creationId xmlns:a16="http://schemas.microsoft.com/office/drawing/2014/main" id="{6ACD33B2-7E89-4E7C-945D-49C45FA1C1AC}"/>
              </a:ext>
            </a:extLst>
          </p:cNvPr>
          <p:cNvSpPr/>
          <p:nvPr/>
        </p:nvSpPr>
        <p:spPr>
          <a:xfrm>
            <a:off x="6372200" y="5697585"/>
            <a:ext cx="936105" cy="868350"/>
          </a:xfrm>
          <a:prstGeom prst="rect">
            <a:avLst/>
          </a:prstGeom>
          <a:solidFill>
            <a:srgbClr val="B6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8" descr="Bureau National">
            <a:extLst>
              <a:ext uri="{FF2B5EF4-FFF2-40B4-BE49-F238E27FC236}">
                <a16:creationId xmlns:a16="http://schemas.microsoft.com/office/drawing/2014/main" id="{B028BBBD-1363-44A0-95D6-2536CA0CD7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049" b="10244"/>
          <a:stretch/>
        </p:blipFill>
        <p:spPr bwMode="auto">
          <a:xfrm>
            <a:off x="6299982" y="5534684"/>
            <a:ext cx="936524" cy="96302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7B2426E2-C620-45AF-8CEF-FE76A65C4E80}"/>
              </a:ext>
            </a:extLst>
          </p:cNvPr>
          <p:cNvSpPr txBox="1"/>
          <p:nvPr/>
        </p:nvSpPr>
        <p:spPr>
          <a:xfrm>
            <a:off x="4572000" y="4831784"/>
            <a:ext cx="4392489" cy="400110"/>
          </a:xfrm>
          <a:prstGeom prst="rect">
            <a:avLst/>
          </a:prstGeom>
          <a:noFill/>
        </p:spPr>
        <p:txBody>
          <a:bodyPr wrap="square" rtlCol="0">
            <a:spAutoFit/>
          </a:bodyPr>
          <a:lstStyle/>
          <a:p>
            <a:pPr algn="ctr"/>
            <a:r>
              <a:rPr lang="fr-FR" sz="1000" spc="-50" dirty="0">
                <a:latin typeface="Caviar Dreams" panose="020B0402020204020504" pitchFamily="34" charset="0"/>
              </a:rPr>
              <a:t>Philippe Heullant </a:t>
            </a:r>
          </a:p>
          <a:p>
            <a:pPr algn="ctr"/>
            <a:r>
              <a:rPr lang="fr-FR" sz="1000" i="1" dirty="0">
                <a:solidFill>
                  <a:srgbClr val="A6915E"/>
                </a:solidFill>
                <a:latin typeface="Caviar Dreams" panose="020B0402020204020504" pitchFamily="34" charset="0"/>
              </a:rPr>
              <a:t>Chargé de Presse et Communication</a:t>
            </a:r>
          </a:p>
        </p:txBody>
      </p:sp>
    </p:spTree>
    <p:extLst>
      <p:ext uri="{BB962C8B-B14F-4D97-AF65-F5344CB8AC3E}">
        <p14:creationId xmlns:p14="http://schemas.microsoft.com/office/powerpoint/2010/main" val="293818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Partenariat </a:t>
            </a:r>
          </a:p>
          <a:p>
            <a:pPr algn="ctr"/>
            <a:r>
              <a:rPr lang="fr-FR" sz="1700" dirty="0">
                <a:solidFill>
                  <a:srgbClr val="A6915E"/>
                </a:solidFill>
                <a:latin typeface="Caviar Dreams" panose="020B0402020204020504" pitchFamily="34" charset="0"/>
              </a:rPr>
              <a:t>du Bailliage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A6915E"/>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27582" y="1029003"/>
            <a:ext cx="3096344" cy="553998"/>
          </a:xfrm>
          <a:prstGeom prst="rect">
            <a:avLst/>
          </a:prstGeom>
          <a:noFill/>
        </p:spPr>
        <p:txBody>
          <a:bodyPr wrap="square" rtlCol="0">
            <a:spAutoFit/>
          </a:bodyPr>
          <a:lstStyle/>
          <a:p>
            <a:pPr algn="just"/>
            <a:r>
              <a:rPr lang="fr-FR" sz="1000" dirty="0">
                <a:latin typeface="Caviar Dreams" panose="020B0402020204020504" pitchFamily="34" charset="0"/>
              </a:rPr>
              <a:t>Le Bailliage de France, met en place des partenariats, afin d’offrir à ses adhérents des offres privilégiées.</a:t>
            </a:r>
          </a:p>
        </p:txBody>
      </p:sp>
      <p:sp>
        <p:nvSpPr>
          <p:cNvPr id="4" name="ZoneTexte 3">
            <a:extLst>
              <a:ext uri="{FF2B5EF4-FFF2-40B4-BE49-F238E27FC236}">
                <a16:creationId xmlns:a16="http://schemas.microsoft.com/office/drawing/2014/main" id="{2B5C349C-310D-470F-93BF-DA1C8F6F4627}"/>
              </a:ext>
            </a:extLst>
          </p:cNvPr>
          <p:cNvSpPr txBox="1"/>
          <p:nvPr/>
        </p:nvSpPr>
        <p:spPr>
          <a:xfrm>
            <a:off x="586434" y="3075550"/>
            <a:ext cx="3578640" cy="954107"/>
          </a:xfrm>
          <a:prstGeom prst="rect">
            <a:avLst/>
          </a:prstGeom>
          <a:noFill/>
        </p:spPr>
        <p:txBody>
          <a:bodyPr wrap="square" rtlCol="0">
            <a:spAutoFit/>
          </a:bodyPr>
          <a:lstStyle/>
          <a:p>
            <a:pPr algn="just"/>
            <a:r>
              <a:rPr lang="fr-FR" sz="800" dirty="0">
                <a:latin typeface="Caviar Dreams" panose="020B0402020204020504" pitchFamily="34" charset="0"/>
              </a:rPr>
              <a:t>Dans le cadre de notre Grand Chapitre de France, nous avons été reçus par </a:t>
            </a:r>
            <a:r>
              <a:rPr lang="fr-FR" sz="800" dirty="0" err="1">
                <a:latin typeface="Caviar Dreams" panose="020B0402020204020504" pitchFamily="34" charset="0"/>
              </a:rPr>
              <a:t>Imanol</a:t>
            </a:r>
            <a:r>
              <a:rPr lang="fr-FR" sz="800" dirty="0">
                <a:latin typeface="Caviar Dreams" panose="020B0402020204020504" pitchFamily="34" charset="0"/>
              </a:rPr>
              <a:t> Jaca, élu par </a:t>
            </a:r>
            <a:r>
              <a:rPr lang="fr-FR" sz="800" dirty="0" err="1">
                <a:latin typeface="Caviar Dreams" panose="020B0402020204020504" pitchFamily="34" charset="0"/>
              </a:rPr>
              <a:t>Beef</a:t>
            </a:r>
            <a:r>
              <a:rPr lang="fr-FR" sz="800" dirty="0">
                <a:latin typeface="Caviar Dreams" panose="020B0402020204020504" pitchFamily="34" charset="0"/>
              </a:rPr>
              <a:t> Magazine : “</a:t>
            </a:r>
            <a:r>
              <a:rPr lang="fr-FR" sz="800" dirty="0">
                <a:solidFill>
                  <a:srgbClr val="A6915E"/>
                </a:solidFill>
                <a:latin typeface="Caviar Dreams" panose="020B0402020204020504" pitchFamily="34" charset="0"/>
              </a:rPr>
              <a:t>L’Un des Meilleurs Bouchers au Monde</a:t>
            </a:r>
            <a:r>
              <a:rPr lang="fr-FR" sz="800" dirty="0">
                <a:latin typeface="Caviar Dreams" panose="020B0402020204020504" pitchFamily="34" charset="0"/>
              </a:rPr>
              <a:t>” et nous sommes régalés de ses produits.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Afin de prolonger le plaisir, </a:t>
            </a:r>
            <a:r>
              <a:rPr lang="fr-FR" sz="800" dirty="0" err="1">
                <a:latin typeface="Caviar Dreams" panose="020B0402020204020504" pitchFamily="34" charset="0"/>
              </a:rPr>
              <a:t>Imanol</a:t>
            </a:r>
            <a:r>
              <a:rPr lang="fr-FR" sz="800" dirty="0">
                <a:latin typeface="Caviar Dreams" panose="020B0402020204020504" pitchFamily="34" charset="0"/>
              </a:rPr>
              <a:t> nous propose en exclusivité un « </a:t>
            </a:r>
            <a:r>
              <a:rPr lang="fr-FR" sz="800" dirty="0">
                <a:solidFill>
                  <a:srgbClr val="8C7A4E"/>
                </a:solidFill>
                <a:latin typeface="Caviar Dreams" panose="020B0402020204020504" pitchFamily="34" charset="0"/>
              </a:rPr>
              <a:t>Kit de survie Chaîne des Rôtisseurs </a:t>
            </a:r>
            <a:r>
              <a:rPr lang="fr-FR" sz="800" dirty="0">
                <a:latin typeface="Caviar Dreams" panose="020B0402020204020504" pitchFamily="34" charset="0"/>
              </a:rPr>
              <a:t>», réservé aux membres de la Chaîne. </a:t>
            </a:r>
          </a:p>
          <a:p>
            <a:pPr algn="just"/>
            <a:endParaRPr lang="fr-FR" sz="800" dirty="0">
              <a:latin typeface="Caviar Dreams" panose="020B0402020204020504" pitchFamily="34" charset="0"/>
            </a:endParaRPr>
          </a:p>
        </p:txBody>
      </p:sp>
      <p:pic>
        <p:nvPicPr>
          <p:cNvPr id="5" name="Image 4" descr="Une image contenant texte, intérieur, table, assis&#10;&#10;Description générée automatiquement">
            <a:extLst>
              <a:ext uri="{FF2B5EF4-FFF2-40B4-BE49-F238E27FC236}">
                <a16:creationId xmlns:a16="http://schemas.microsoft.com/office/drawing/2014/main" id="{B935618E-0F61-428D-8A60-343082A4F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46" y="4029657"/>
            <a:ext cx="3228215" cy="2421161"/>
          </a:xfrm>
          <a:prstGeom prst="rect">
            <a:avLst/>
          </a:prstGeom>
        </p:spPr>
      </p:pic>
      <p:sp>
        <p:nvSpPr>
          <p:cNvPr id="11" name="ZoneTexte 10">
            <a:extLst>
              <a:ext uri="{FF2B5EF4-FFF2-40B4-BE49-F238E27FC236}">
                <a16:creationId xmlns:a16="http://schemas.microsoft.com/office/drawing/2014/main" id="{65979D6E-D80B-4644-8794-CFE767179D5D}"/>
              </a:ext>
            </a:extLst>
          </p:cNvPr>
          <p:cNvSpPr txBox="1"/>
          <p:nvPr/>
        </p:nvSpPr>
        <p:spPr>
          <a:xfrm>
            <a:off x="5148064" y="2564904"/>
            <a:ext cx="3578640" cy="4272965"/>
          </a:xfrm>
          <a:prstGeom prst="rect">
            <a:avLst/>
          </a:prstGeom>
          <a:noFill/>
        </p:spPr>
        <p:txBody>
          <a:bodyPr wrap="square" rtlCol="0">
            <a:spAutoFit/>
          </a:bodyPr>
          <a:lstStyle/>
          <a:p>
            <a:pPr algn="just"/>
            <a:r>
              <a:rPr lang="fr-FR" sz="800" dirty="0">
                <a:latin typeface="Caviar Dreams" panose="020B0402020204020504" pitchFamily="34" charset="0"/>
              </a:rPr>
              <a:t>Ce «</a:t>
            </a:r>
            <a:r>
              <a:rPr lang="fr-FR" sz="800" dirty="0">
                <a:solidFill>
                  <a:srgbClr val="A6915E"/>
                </a:solidFill>
                <a:latin typeface="Caviar Dreams" panose="020B0402020204020504" pitchFamily="34" charset="0"/>
              </a:rPr>
              <a:t> </a:t>
            </a:r>
            <a:r>
              <a:rPr lang="fr-FR" sz="800" dirty="0">
                <a:solidFill>
                  <a:srgbClr val="8C7A4E"/>
                </a:solidFill>
                <a:latin typeface="Caviar Dreams" panose="020B0402020204020504" pitchFamily="34" charset="0"/>
              </a:rPr>
              <a:t>Kit de survie Chaîne des Rôtisseurs </a:t>
            </a:r>
            <a:r>
              <a:rPr lang="fr-FR" sz="800" dirty="0">
                <a:latin typeface="Caviar Dreams" panose="020B0402020204020504" pitchFamily="34" charset="0"/>
              </a:rPr>
              <a:t>» exclusif est composé de :</a:t>
            </a:r>
          </a:p>
          <a:p>
            <a:pPr marL="171450" indent="-171450" algn="just">
              <a:buFont typeface="Wingdings" panose="05000000000000000000" pitchFamily="2" charset="2"/>
              <a:buChar char="§"/>
            </a:pPr>
            <a:r>
              <a:rPr lang="fr-FR" sz="800" dirty="0">
                <a:latin typeface="Caviar Dreams" panose="020B0402020204020504" pitchFamily="34" charset="0"/>
              </a:rPr>
              <a:t>Côte de bœuf GALICE PREMIUM</a:t>
            </a:r>
          </a:p>
          <a:p>
            <a:pPr marL="171450" indent="-171450" algn="just">
              <a:buFont typeface="Wingdings" panose="05000000000000000000" pitchFamily="2" charset="2"/>
              <a:buChar char="§"/>
            </a:pPr>
            <a:r>
              <a:rPr lang="fr-FR" sz="800" dirty="0">
                <a:latin typeface="Caviar Dreams" panose="020B0402020204020504" pitchFamily="34" charset="0"/>
              </a:rPr>
              <a:t>Jambon de vache vieille et grasse de bœuf tranché</a:t>
            </a:r>
          </a:p>
          <a:p>
            <a:pPr marL="171450" indent="-171450" algn="just">
              <a:buFont typeface="Wingdings" panose="05000000000000000000" pitchFamily="2" charset="2"/>
              <a:buChar char="§"/>
            </a:pPr>
            <a:r>
              <a:rPr lang="fr-FR" sz="800" dirty="0">
                <a:latin typeface="Caviar Dreams" panose="020B0402020204020504" pitchFamily="34" charset="0"/>
              </a:rPr>
              <a:t>Pancetta de bœuf</a:t>
            </a:r>
          </a:p>
          <a:p>
            <a:pPr marL="171450" indent="-171450" algn="just">
              <a:buFont typeface="Wingdings" panose="05000000000000000000" pitchFamily="2" charset="2"/>
              <a:buChar char="§"/>
            </a:pPr>
            <a:r>
              <a:rPr lang="fr-FR" sz="800" dirty="0">
                <a:latin typeface="Caviar Dreams" panose="020B0402020204020504" pitchFamily="34" charset="0"/>
              </a:rPr>
              <a:t>Chorizo de bœuf</a:t>
            </a:r>
          </a:p>
          <a:p>
            <a:pPr marL="171450" indent="-171450" algn="just">
              <a:buFont typeface="Wingdings" panose="05000000000000000000" pitchFamily="2" charset="2"/>
              <a:buChar char="§"/>
            </a:pPr>
            <a:r>
              <a:rPr lang="fr-FR" sz="800" dirty="0">
                <a:latin typeface="Caviar Dreams" panose="020B0402020204020504" pitchFamily="34" charset="0"/>
              </a:rPr>
              <a:t>Joues de bœuf confites</a:t>
            </a:r>
          </a:p>
          <a:p>
            <a:pPr marL="171450" indent="-171450" algn="just">
              <a:buFont typeface="Wingdings" panose="05000000000000000000" pitchFamily="2" charset="2"/>
              <a:buChar char="§"/>
            </a:pPr>
            <a:r>
              <a:rPr lang="fr-FR" sz="800" dirty="0">
                <a:latin typeface="Caviar Dreams" panose="020B0402020204020504" pitchFamily="34" charset="0"/>
              </a:rPr>
              <a:t>Poivrons rouges du Pays Basque</a:t>
            </a:r>
          </a:p>
          <a:p>
            <a:pPr marL="171450" indent="-171450" algn="just">
              <a:buFont typeface="Wingdings" panose="05000000000000000000" pitchFamily="2" charset="2"/>
              <a:buChar char="§"/>
            </a:pPr>
            <a:r>
              <a:rPr lang="fr-FR" sz="800" dirty="0">
                <a:latin typeface="Caviar Dreams" panose="020B0402020204020504" pitchFamily="34" charset="0"/>
              </a:rPr>
              <a:t>Porc txistorra (chorizo du Pays Basque)</a:t>
            </a:r>
          </a:p>
          <a:p>
            <a:pPr marL="171450" indent="-171450" algn="just">
              <a:buFont typeface="Wingdings" panose="05000000000000000000" pitchFamily="2" charset="2"/>
              <a:buChar char="§"/>
            </a:pPr>
            <a:r>
              <a:rPr lang="fr-FR" sz="800" dirty="0">
                <a:latin typeface="Caviar Dreams" panose="020B0402020204020504" pitchFamily="34" charset="0"/>
              </a:rPr>
              <a:t>250 ml de bouillon de poulet et 250 ml de bouillon de bœuf</a:t>
            </a:r>
          </a:p>
          <a:p>
            <a:pPr algn="just">
              <a:lnSpc>
                <a:spcPts val="700"/>
              </a:lnSpc>
            </a:pPr>
            <a:endParaRPr lang="fr-FR" sz="800" dirty="0">
              <a:latin typeface="Caviar Dreams" panose="020B0402020204020504" pitchFamily="34" charset="0"/>
            </a:endParaRPr>
          </a:p>
          <a:p>
            <a:pPr algn="just"/>
            <a:r>
              <a:rPr lang="fr-FR" sz="800" dirty="0">
                <a:solidFill>
                  <a:srgbClr val="8C7A4E"/>
                </a:solidFill>
                <a:latin typeface="Caviar Dreams" panose="020B0402020204020504" pitchFamily="34" charset="0"/>
              </a:rPr>
              <a:t>Tarif</a:t>
            </a:r>
          </a:p>
          <a:p>
            <a:pPr algn="just"/>
            <a:r>
              <a:rPr lang="fr-FR" sz="800" dirty="0">
                <a:latin typeface="Caviar Dreams" panose="020B0402020204020504" pitchFamily="34" charset="0"/>
              </a:rPr>
              <a:t>Le tarif de ce coffret est de 100€ TTC + 20€ de frais de transport. </a:t>
            </a:r>
          </a:p>
          <a:p>
            <a:pPr algn="just"/>
            <a:r>
              <a:rPr lang="fr-FR" sz="800" dirty="0">
                <a:latin typeface="Caviar Dreams" panose="020B0402020204020504" pitchFamily="34" charset="0"/>
              </a:rPr>
              <a:t>Les produits sont soigneusement emballés et livrés réfrigérés, environ dans les 72h.</a:t>
            </a:r>
          </a:p>
          <a:p>
            <a:pPr algn="just">
              <a:lnSpc>
                <a:spcPts val="700"/>
              </a:lnSpc>
            </a:pPr>
            <a:endParaRPr lang="fr-FR" sz="800" dirty="0">
              <a:latin typeface="Caviar Dreams" panose="020B0402020204020504" pitchFamily="34" charset="0"/>
            </a:endParaRPr>
          </a:p>
          <a:p>
            <a:pPr algn="just"/>
            <a:r>
              <a:rPr lang="fr-FR" sz="800" dirty="0">
                <a:solidFill>
                  <a:srgbClr val="8C7A4E"/>
                </a:solidFill>
                <a:latin typeface="Caviar Dreams" panose="020B0402020204020504" pitchFamily="34" charset="0"/>
              </a:rPr>
              <a:t>Commande</a:t>
            </a:r>
          </a:p>
          <a:p>
            <a:pPr algn="just"/>
            <a:r>
              <a:rPr lang="fr-FR" sz="800" dirty="0">
                <a:latin typeface="Caviar Dreams" panose="020B0402020204020504" pitchFamily="34" charset="0"/>
              </a:rPr>
              <a:t>Pour commander, nous vous invitons à contacter Marina, de Txogitxu : exportfrance@txogitxu.com </a:t>
            </a:r>
          </a:p>
          <a:p>
            <a:pPr algn="just">
              <a:lnSpc>
                <a:spcPts val="700"/>
              </a:lnSpc>
            </a:pPr>
            <a:endParaRPr lang="fr-FR" sz="800" dirty="0">
              <a:latin typeface="Caviar Dreams" panose="020B0402020204020504" pitchFamily="34" charset="0"/>
            </a:endParaRPr>
          </a:p>
          <a:p>
            <a:pPr algn="just"/>
            <a:r>
              <a:rPr lang="fr-FR" sz="800" dirty="0">
                <a:solidFill>
                  <a:srgbClr val="8C7A4E"/>
                </a:solidFill>
                <a:latin typeface="Caviar Dreams" panose="020B0402020204020504" pitchFamily="34" charset="0"/>
              </a:rPr>
              <a:t>Informations indispensables</a:t>
            </a:r>
          </a:p>
          <a:p>
            <a:pPr algn="just"/>
            <a:r>
              <a:rPr lang="fr-FR" sz="800" dirty="0">
                <a:latin typeface="Caviar Dreams" panose="020B0402020204020504" pitchFamily="34" charset="0"/>
              </a:rPr>
              <a:t>Merci d’indiquer dans votre courriel :</a:t>
            </a:r>
          </a:p>
          <a:p>
            <a:pPr marL="171450" indent="-171450" algn="just">
              <a:buFont typeface="Wingdings" panose="05000000000000000000" pitchFamily="2" charset="2"/>
              <a:buChar char="§"/>
            </a:pPr>
            <a:r>
              <a:rPr lang="fr-FR" sz="800" dirty="0">
                <a:latin typeface="Caviar Dreams" panose="020B0402020204020504" pitchFamily="34" charset="0"/>
              </a:rPr>
              <a:t>Le nombre d’unités du « </a:t>
            </a:r>
            <a:r>
              <a:rPr lang="fr-FR" sz="800" dirty="0">
                <a:solidFill>
                  <a:srgbClr val="A6915E"/>
                </a:solidFill>
                <a:latin typeface="Caviar Dreams" panose="020B0402020204020504" pitchFamily="34" charset="0"/>
              </a:rPr>
              <a:t>Kit de survie </a:t>
            </a:r>
            <a:r>
              <a:rPr lang="fr-FR" sz="800" dirty="0">
                <a:latin typeface="Caviar Dreams" panose="020B0402020204020504" pitchFamily="34" charset="0"/>
              </a:rPr>
              <a:t>»</a:t>
            </a:r>
            <a:r>
              <a:rPr lang="fr-FR" sz="800" dirty="0">
                <a:solidFill>
                  <a:srgbClr val="A6915E"/>
                </a:solidFill>
                <a:latin typeface="Caviar Dreams" panose="020B0402020204020504" pitchFamily="34" charset="0"/>
              </a:rPr>
              <a:t> </a:t>
            </a:r>
            <a:r>
              <a:rPr lang="fr-FR" sz="800" dirty="0">
                <a:latin typeface="Caviar Dreams" panose="020B0402020204020504" pitchFamily="34" charset="0"/>
              </a:rPr>
              <a:t>souhaité</a:t>
            </a:r>
          </a:p>
          <a:p>
            <a:pPr marL="171450" indent="-171450" algn="just">
              <a:buFont typeface="Wingdings" panose="05000000000000000000" pitchFamily="2" charset="2"/>
              <a:buChar char="§"/>
            </a:pPr>
            <a:r>
              <a:rPr lang="fr-FR" sz="800" dirty="0">
                <a:latin typeface="Caviar Dreams" panose="020B0402020204020504" pitchFamily="34" charset="0"/>
              </a:rPr>
              <a:t>Que vous êtes membre de la Chaîne</a:t>
            </a:r>
          </a:p>
          <a:p>
            <a:pPr marL="171450" indent="-171450" algn="just">
              <a:buFont typeface="Wingdings" panose="05000000000000000000" pitchFamily="2" charset="2"/>
              <a:buChar char="§"/>
            </a:pPr>
            <a:r>
              <a:rPr lang="fr-FR" sz="800" dirty="0">
                <a:latin typeface="Caviar Dreams" panose="020B0402020204020504" pitchFamily="34" charset="0"/>
              </a:rPr>
              <a:t>Nom et prénom</a:t>
            </a:r>
          </a:p>
          <a:p>
            <a:pPr marL="171450" indent="-171450" algn="just">
              <a:buFont typeface="Wingdings" panose="05000000000000000000" pitchFamily="2" charset="2"/>
              <a:buChar char="§"/>
            </a:pPr>
            <a:r>
              <a:rPr lang="fr-FR" sz="800" dirty="0">
                <a:latin typeface="Caviar Dreams" panose="020B0402020204020504" pitchFamily="34" charset="0"/>
              </a:rPr>
              <a:t>Adresse de livraison complète</a:t>
            </a:r>
          </a:p>
          <a:p>
            <a:pPr marL="171450" indent="-171450" algn="just">
              <a:buFont typeface="Wingdings" panose="05000000000000000000" pitchFamily="2" charset="2"/>
              <a:buChar char="§"/>
            </a:pPr>
            <a:r>
              <a:rPr lang="fr-FR" sz="800" dirty="0">
                <a:latin typeface="Caviar Dreams" panose="020B0402020204020504" pitchFamily="34" charset="0"/>
              </a:rPr>
              <a:t>Adresse mail pour le suivi de la commande </a:t>
            </a:r>
          </a:p>
          <a:p>
            <a:pPr marL="171450" indent="-171450" algn="just">
              <a:buFont typeface="Wingdings" panose="05000000000000000000" pitchFamily="2" charset="2"/>
              <a:buChar char="§"/>
            </a:pPr>
            <a:r>
              <a:rPr lang="fr-FR" sz="800" dirty="0">
                <a:latin typeface="Caviar Dreams" panose="020B0402020204020504" pitchFamily="34" charset="0"/>
              </a:rPr>
              <a:t>Numéro de téléphone pour le transporteur </a:t>
            </a:r>
          </a:p>
          <a:p>
            <a:pPr algn="just">
              <a:lnSpc>
                <a:spcPts val="700"/>
              </a:lnSpc>
            </a:pPr>
            <a:r>
              <a:rPr lang="fr-FR" sz="800" dirty="0">
                <a:latin typeface="Caviar Dreams" panose="020B0402020204020504" pitchFamily="34" charset="0"/>
              </a:rPr>
              <a:t> </a:t>
            </a:r>
          </a:p>
          <a:p>
            <a:pPr algn="just"/>
            <a:r>
              <a:rPr lang="fr-FR" sz="800" dirty="0">
                <a:solidFill>
                  <a:srgbClr val="8C7A4E"/>
                </a:solidFill>
                <a:latin typeface="Caviar Dreams" panose="020B0402020204020504" pitchFamily="34" charset="0"/>
              </a:rPr>
              <a:t>Règlement</a:t>
            </a:r>
          </a:p>
          <a:p>
            <a:pPr algn="just"/>
            <a:r>
              <a:rPr lang="fr-FR" sz="800" dirty="0">
                <a:latin typeface="Caviar Dreams" panose="020B0402020204020504" pitchFamily="34" charset="0"/>
              </a:rPr>
              <a:t>Le règlement peut s’effectuer :</a:t>
            </a:r>
          </a:p>
          <a:p>
            <a:pPr algn="just"/>
            <a:r>
              <a:rPr lang="fr-FR" sz="800" dirty="0">
                <a:latin typeface="Caviar Dreams" panose="020B0402020204020504" pitchFamily="34" charset="0"/>
              </a:rPr>
              <a:t>Soit par virement bancaire (avec une attestation de celui-ci)</a:t>
            </a:r>
          </a:p>
          <a:p>
            <a:pPr algn="just"/>
            <a:r>
              <a:rPr lang="fr-FR" sz="800" dirty="0">
                <a:latin typeface="Caviar Dreams" panose="020B0402020204020504" pitchFamily="34" charset="0"/>
              </a:rPr>
              <a:t>Soit par carte VISA ou Mastercard </a:t>
            </a:r>
          </a:p>
          <a:p>
            <a:pPr>
              <a:lnSpc>
                <a:spcPts val="960"/>
              </a:lnSpc>
            </a:pPr>
            <a:endParaRPr lang="fr-FR" sz="800" dirty="0">
              <a:latin typeface="Caviar Dreams" panose="020B0402020204020504" pitchFamily="34" charset="0"/>
            </a:endParaRPr>
          </a:p>
          <a:p>
            <a:r>
              <a:rPr lang="fr-FR" sz="800" dirty="0">
                <a:solidFill>
                  <a:srgbClr val="A6915E"/>
                </a:solidFill>
                <a:latin typeface="Caviar Dreams" panose="020B0402020204020504" pitchFamily="34" charset="0"/>
              </a:rPr>
              <a:t>Site Internet </a:t>
            </a:r>
            <a:r>
              <a:rPr lang="fr-FR" sz="800" dirty="0">
                <a:solidFill>
                  <a:srgbClr val="A99563"/>
                </a:solidFill>
                <a:latin typeface="Caviar Dreams" panose="020B0402020204020504" pitchFamily="34" charset="0"/>
              </a:rPr>
              <a:t>: </a:t>
            </a:r>
            <a:r>
              <a:rPr lang="fr-FR" sz="800" dirty="0">
                <a:latin typeface="Caviar Dreams" panose="020B0402020204020504" pitchFamily="34" charset="0"/>
              </a:rPr>
              <a:t>https://www.txogitxu.com/fr/</a:t>
            </a:r>
            <a:r>
              <a:rPr lang="fr-FR" sz="800" dirty="0" err="1">
                <a:latin typeface="Caviar Dreams" panose="020B0402020204020504" pitchFamily="34" charset="0"/>
              </a:rPr>
              <a:t>frréfrigérées</a:t>
            </a:r>
            <a:endParaRPr lang="fr-FR" sz="800" dirty="0">
              <a:latin typeface="Caviar Dreams" panose="020B0402020204020504" pitchFamily="34" charset="0"/>
            </a:endParaRPr>
          </a:p>
        </p:txBody>
      </p:sp>
      <p:sp>
        <p:nvSpPr>
          <p:cNvPr id="7" name="ZoneTexte 6">
            <a:extLst>
              <a:ext uri="{FF2B5EF4-FFF2-40B4-BE49-F238E27FC236}">
                <a16:creationId xmlns:a16="http://schemas.microsoft.com/office/drawing/2014/main" id="{D39828AA-0DE8-46DF-88D2-7CC85B2E2E64}"/>
              </a:ext>
            </a:extLst>
          </p:cNvPr>
          <p:cNvSpPr txBox="1"/>
          <p:nvPr/>
        </p:nvSpPr>
        <p:spPr>
          <a:xfrm>
            <a:off x="700793" y="1504126"/>
            <a:ext cx="3349922" cy="1486304"/>
          </a:xfrm>
          <a:prstGeom prst="rect">
            <a:avLst/>
          </a:prstGeom>
          <a:noFill/>
        </p:spPr>
        <p:txBody>
          <a:bodyPr wrap="square" rtlCol="0">
            <a:spAutoFit/>
          </a:bodyPr>
          <a:lstStyle/>
          <a:p>
            <a:pPr>
              <a:lnSpc>
                <a:spcPts val="1400"/>
              </a:lnSpc>
            </a:pPr>
            <a:endParaRPr lang="fr-FR" sz="800" dirty="0">
              <a:latin typeface="Caviar Dreams" panose="020B0402020204020504" pitchFamily="34" charset="0"/>
            </a:endParaRPr>
          </a:p>
          <a:p>
            <a:pPr algn="just">
              <a:lnSpc>
                <a:spcPts val="1400"/>
              </a:lnSpc>
            </a:pPr>
            <a:r>
              <a:rPr lang="fr-FR" sz="1400" spc="30" dirty="0">
                <a:solidFill>
                  <a:srgbClr val="A6915E"/>
                </a:solidFill>
                <a:latin typeface="Cheddar Jack" panose="02000000000000000000" pitchFamily="2" charset="0"/>
              </a:rPr>
              <a:t>De Txogitxu nous voulons remercier profondément la Chaîne des Rôtisseurs de leur récente visite à notre entreprise et à notre Pays Basque. </a:t>
            </a:r>
          </a:p>
          <a:p>
            <a:pPr algn="just">
              <a:lnSpc>
                <a:spcPts val="1000"/>
              </a:lnSpc>
            </a:pPr>
            <a:endParaRPr lang="fr-FR" sz="1400" spc="30" dirty="0">
              <a:solidFill>
                <a:srgbClr val="A6915E"/>
              </a:solidFill>
              <a:latin typeface="Cheddar Jack" panose="02000000000000000000" pitchFamily="2" charset="0"/>
            </a:endParaRPr>
          </a:p>
          <a:p>
            <a:pPr algn="just">
              <a:lnSpc>
                <a:spcPts val="1400"/>
              </a:lnSpc>
            </a:pPr>
            <a:r>
              <a:rPr lang="fr-FR" sz="1400" spc="30" dirty="0">
                <a:solidFill>
                  <a:srgbClr val="A6915E"/>
                </a:solidFill>
                <a:latin typeface="Cheddar Jack" panose="02000000000000000000" pitchFamily="2" charset="0"/>
              </a:rPr>
              <a:t>Merci beaucoup pour partager une expérience émouvante de la culture gastronomique basque. </a:t>
            </a:r>
          </a:p>
          <a:p>
            <a:pPr algn="r">
              <a:lnSpc>
                <a:spcPts val="1400"/>
              </a:lnSpc>
            </a:pPr>
            <a:r>
              <a:rPr lang="fr-FR" sz="1400" spc="30" dirty="0" err="1">
                <a:solidFill>
                  <a:srgbClr val="A6915E"/>
                </a:solidFill>
                <a:latin typeface="Cheddar Jack" panose="02000000000000000000" pitchFamily="2" charset="0"/>
              </a:rPr>
              <a:t>Imanol</a:t>
            </a:r>
            <a:r>
              <a:rPr lang="fr-FR" sz="1400" spc="30" dirty="0">
                <a:solidFill>
                  <a:srgbClr val="A6915E"/>
                </a:solidFill>
                <a:latin typeface="Cheddar Jack" panose="02000000000000000000" pitchFamily="2" charset="0"/>
              </a:rPr>
              <a:t> </a:t>
            </a:r>
            <a:r>
              <a:rPr lang="fr-FR" sz="1400" spc="30" dirty="0" err="1">
                <a:solidFill>
                  <a:srgbClr val="A6915E"/>
                </a:solidFill>
                <a:latin typeface="Cheddar Jack" panose="02000000000000000000" pitchFamily="2" charset="0"/>
              </a:rPr>
              <a:t>Jaka</a:t>
            </a:r>
            <a:endParaRPr lang="fr-FR" sz="1400" spc="30" dirty="0">
              <a:solidFill>
                <a:srgbClr val="A6915E"/>
              </a:solidFill>
              <a:latin typeface="Cheddar Jack" panose="02000000000000000000" pitchFamily="2" charset="0"/>
            </a:endParaRPr>
          </a:p>
        </p:txBody>
      </p:sp>
      <p:pic>
        <p:nvPicPr>
          <p:cNvPr id="13" name="Image 12" descr="Une image contenant table, homme, femme, alimentation&#10;&#10;Description générée automatiquement">
            <a:extLst>
              <a:ext uri="{FF2B5EF4-FFF2-40B4-BE49-F238E27FC236}">
                <a16:creationId xmlns:a16="http://schemas.microsoft.com/office/drawing/2014/main" id="{477FDF69-51D4-4B8F-B2F1-380F539FC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13" r="13776"/>
          <a:stretch/>
        </p:blipFill>
        <p:spPr>
          <a:xfrm>
            <a:off x="5151387" y="404664"/>
            <a:ext cx="3453061" cy="2069465"/>
          </a:xfrm>
          <a:prstGeom prst="rect">
            <a:avLst/>
          </a:prstGeom>
        </p:spPr>
      </p:pic>
      <p:sp>
        <p:nvSpPr>
          <p:cNvPr id="2" name="ZoneTexte 1">
            <a:extLst>
              <a:ext uri="{FF2B5EF4-FFF2-40B4-BE49-F238E27FC236}">
                <a16:creationId xmlns:a16="http://schemas.microsoft.com/office/drawing/2014/main" id="{46AADBF0-9F2D-4247-8454-CBF0A2CDE246}"/>
              </a:ext>
            </a:extLst>
          </p:cNvPr>
          <p:cNvSpPr txBox="1"/>
          <p:nvPr/>
        </p:nvSpPr>
        <p:spPr>
          <a:xfrm>
            <a:off x="6948264" y="2274957"/>
            <a:ext cx="1656184" cy="215444"/>
          </a:xfrm>
          <a:prstGeom prst="rect">
            <a:avLst/>
          </a:prstGeom>
          <a:noFill/>
        </p:spPr>
        <p:txBody>
          <a:bodyPr wrap="square" rtlCol="0">
            <a:spAutoFit/>
          </a:bodyPr>
          <a:lstStyle/>
          <a:p>
            <a:pPr algn="r"/>
            <a:r>
              <a:rPr lang="fr-FR" sz="800" dirty="0">
                <a:solidFill>
                  <a:schemeClr val="bg1"/>
                </a:solidFill>
                <a:latin typeface="Caviar Dreams" panose="020B0402020204020504" pitchFamily="34" charset="0"/>
              </a:rPr>
              <a:t>Ils furent surnommés les </a:t>
            </a:r>
            <a:r>
              <a:rPr lang="fr-FR" sz="800">
                <a:solidFill>
                  <a:schemeClr val="bg1"/>
                </a:solidFill>
                <a:latin typeface="Caviar Dreams" panose="020B0402020204020504" pitchFamily="34" charset="0"/>
              </a:rPr>
              <a:t>goélans</a:t>
            </a:r>
            <a:endParaRPr lang="fr-FR" sz="800" dirty="0">
              <a:solidFill>
                <a:schemeClr val="bg1"/>
              </a:solidFill>
              <a:latin typeface="Caviar Dreams" panose="020B0402020204020504" pitchFamily="34" charset="0"/>
            </a:endParaRPr>
          </a:p>
        </p:txBody>
      </p:sp>
      <p:sp>
        <p:nvSpPr>
          <p:cNvPr id="12" name="ZoneTexte 11">
            <a:extLst>
              <a:ext uri="{FF2B5EF4-FFF2-40B4-BE49-F238E27FC236}">
                <a16:creationId xmlns:a16="http://schemas.microsoft.com/office/drawing/2014/main" id="{B1E7A75F-0BC4-43AC-B4B0-6BA9CB4FE760}"/>
              </a:ext>
            </a:extLst>
          </p:cNvPr>
          <p:cNvSpPr txBox="1"/>
          <p:nvPr/>
        </p:nvSpPr>
        <p:spPr>
          <a:xfrm>
            <a:off x="226570" y="6515838"/>
            <a:ext cx="144016" cy="215444"/>
          </a:xfrm>
          <a:prstGeom prst="rect">
            <a:avLst/>
          </a:prstGeom>
          <a:noFill/>
        </p:spPr>
        <p:txBody>
          <a:bodyPr wrap="square" rtlCol="0">
            <a:spAutoFit/>
          </a:bodyPr>
          <a:lstStyle/>
          <a:p>
            <a:r>
              <a:rPr lang="fr-FR" sz="800" b="1" dirty="0">
                <a:latin typeface="Caviar Dreams" panose="020B0402020204020504" pitchFamily="34" charset="0"/>
              </a:rPr>
              <a:t>9</a:t>
            </a:r>
          </a:p>
        </p:txBody>
      </p:sp>
    </p:spTree>
    <p:extLst>
      <p:ext uri="{BB962C8B-B14F-4D97-AF65-F5344CB8AC3E}">
        <p14:creationId xmlns:p14="http://schemas.microsoft.com/office/powerpoint/2010/main" val="426777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La Chaîne </a:t>
            </a:r>
            <a:r>
              <a:rPr lang="fr-FR" sz="1700" dirty="0" err="1">
                <a:solidFill>
                  <a:srgbClr val="A6915E"/>
                </a:solidFill>
                <a:latin typeface="Caviar Dreams" panose="020B0402020204020504" pitchFamily="34" charset="0"/>
              </a:rPr>
              <a:t>OnLine</a:t>
            </a:r>
            <a:r>
              <a:rPr lang="fr-FR" sz="1700" dirty="0">
                <a:solidFill>
                  <a:srgbClr val="A6915E"/>
                </a:solidFill>
                <a:latin typeface="Caviar Dreams" panose="020B0402020204020504" pitchFamily="34" charset="0"/>
              </a:rPr>
              <a:t> </a:t>
            </a:r>
          </a:p>
          <a:p>
            <a:pPr algn="ctr"/>
            <a:r>
              <a:rPr lang="fr-FR" sz="1700" dirty="0">
                <a:solidFill>
                  <a:srgbClr val="A6915E"/>
                </a:solidFill>
                <a:latin typeface="Caviar Dreams" panose="020B0402020204020504" pitchFamily="34" charset="0"/>
              </a:rPr>
              <a:t>parle du Bailliage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A6915E"/>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D39828AA-0DE8-46DF-88D2-7CC85B2E2E64}"/>
              </a:ext>
            </a:extLst>
          </p:cNvPr>
          <p:cNvSpPr txBox="1"/>
          <p:nvPr/>
        </p:nvSpPr>
        <p:spPr>
          <a:xfrm>
            <a:off x="539600" y="2492896"/>
            <a:ext cx="1850443" cy="4247317"/>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Mercredi 14 octobre</a:t>
            </a:r>
          </a:p>
          <a:p>
            <a:pPr algn="just">
              <a:lnSpc>
                <a:spcPts val="900"/>
              </a:lnSpc>
            </a:pPr>
            <a:r>
              <a:rPr lang="fr-FR" sz="800" dirty="0">
                <a:latin typeface="Caviar Dreams" panose="020B0402020204020504" pitchFamily="34" charset="0"/>
              </a:rPr>
              <a:t>Pour lancer les quatre jours d’événements, nous avons été accueillis à l’Hôtel de Ville par Madame Maider </a:t>
            </a:r>
            <a:r>
              <a:rPr lang="fr-FR" sz="800" dirty="0" err="1">
                <a:latin typeface="Caviar Dreams" panose="020B0402020204020504" pitchFamily="34" charset="0"/>
              </a:rPr>
              <a:t>Arosteguy</a:t>
            </a:r>
            <a:r>
              <a:rPr lang="fr-FR" sz="800" dirty="0">
                <a:latin typeface="Caviar Dreams" panose="020B0402020204020504" pitchFamily="34" charset="0"/>
              </a:rPr>
              <a:t>, maire de Biarritz. Un dîner d’accueil a suivi au Restaurant Le Café Basque, donnant sur la mer.</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Jeudi 15 octobre</a:t>
            </a:r>
          </a:p>
          <a:p>
            <a:pPr algn="just">
              <a:lnSpc>
                <a:spcPts val="900"/>
              </a:lnSpc>
            </a:pPr>
            <a:r>
              <a:rPr lang="fr-FR" sz="800" dirty="0">
                <a:latin typeface="Caviar Dreams" panose="020B0402020204020504" pitchFamily="34" charset="0"/>
              </a:rPr>
              <a:t>L’excursion en car du jour était sur le thème du « Terroir basque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Nous avons fait une première escale à Espelette, l’un des « plus beaux villages de France ». Nous y avons découvert le célèbre piment d’Espelette. Les piments d’Espelette AOC (Appellation d’Origine Contrôlée) sont récoltés à la fin de l’été. En septembre, les célèbres guirlandes de piments sont suspendues aux balcons et aux murs des maisons des villages environnants pour les sécher.</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Nous nous sommes ensuite arrêtés au village d’Irissarry, où nous avons rendu visite à la famille </a:t>
            </a:r>
            <a:r>
              <a:rPr lang="fr-FR" sz="800" dirty="0" err="1">
                <a:latin typeface="Caviar Dreams" panose="020B0402020204020504" pitchFamily="34" charset="0"/>
              </a:rPr>
              <a:t>Dagorret</a:t>
            </a:r>
            <a:r>
              <a:rPr lang="fr-FR" sz="800" dirty="0">
                <a:latin typeface="Caviar Dreams" panose="020B0402020204020504" pitchFamily="34" charset="0"/>
              </a:rPr>
              <a:t>, qui est célèbre pour son élevage de canards </a:t>
            </a:r>
            <a:r>
              <a:rPr lang="fr-FR" sz="800" dirty="0" err="1">
                <a:latin typeface="Caviar Dreams" panose="020B0402020204020504" pitchFamily="34" charset="0"/>
              </a:rPr>
              <a:t>kriaxera</a:t>
            </a:r>
            <a:r>
              <a:rPr lang="fr-FR" sz="800" dirty="0">
                <a:latin typeface="Caviar Dreams" panose="020B0402020204020504" pitchFamily="34" charset="0"/>
              </a:rPr>
              <a:t> et de cochons </a:t>
            </a:r>
            <a:r>
              <a:rPr lang="fr-FR" sz="800" dirty="0" err="1">
                <a:latin typeface="Caviar Dreams" panose="020B0402020204020504" pitchFamily="34" charset="0"/>
              </a:rPr>
              <a:t>kintoa</a:t>
            </a:r>
            <a:r>
              <a:rPr lang="fr-FR" sz="800" dirty="0">
                <a:latin typeface="Caviar Dreams" panose="020B0402020204020504" pitchFamily="34" charset="0"/>
              </a:rPr>
              <a:t>. Les canards sont élevés en plein air dans prés bordés de ruisseaux. L’élevage et l’abattage </a:t>
            </a:r>
            <a:r>
              <a:rPr lang="fr-FR" sz="800" spc="80" dirty="0">
                <a:latin typeface="Caviar Dreams" panose="020B0402020204020504" pitchFamily="34" charset="0"/>
              </a:rPr>
              <a:t>des cochons est une activité</a:t>
            </a:r>
            <a:endParaRPr lang="fr-FR" spc="80" dirty="0">
              <a:latin typeface="Caviar Dreams" panose="020B0402020204020504" pitchFamily="34" charset="0"/>
            </a:endParaRPr>
          </a:p>
        </p:txBody>
      </p:sp>
      <p:sp>
        <p:nvSpPr>
          <p:cNvPr id="2" name="ZoneTexte 1">
            <a:extLst>
              <a:ext uri="{FF2B5EF4-FFF2-40B4-BE49-F238E27FC236}">
                <a16:creationId xmlns:a16="http://schemas.microsoft.com/office/drawing/2014/main" id="{C5DB02CC-B2E1-4321-9266-0767A96016D6}"/>
              </a:ext>
            </a:extLst>
          </p:cNvPr>
          <p:cNvSpPr txBox="1"/>
          <p:nvPr/>
        </p:nvSpPr>
        <p:spPr>
          <a:xfrm>
            <a:off x="539552" y="1070010"/>
            <a:ext cx="3672408" cy="1638910"/>
          </a:xfrm>
          <a:prstGeom prst="rect">
            <a:avLst/>
          </a:prstGeom>
          <a:noFill/>
        </p:spPr>
        <p:txBody>
          <a:bodyPr wrap="square" rtlCol="0">
            <a:spAutoFit/>
          </a:bodyPr>
          <a:lstStyle/>
          <a:p>
            <a:pPr algn="just">
              <a:lnSpc>
                <a:spcPts val="1100"/>
              </a:lnSpc>
            </a:pPr>
            <a:r>
              <a:rPr lang="fr-FR" sz="1000" dirty="0">
                <a:latin typeface="Caviar Dreams" panose="020B0402020204020504" pitchFamily="34" charset="0"/>
              </a:rPr>
              <a:t>France Grand Chapitre</a:t>
            </a:r>
          </a:p>
          <a:p>
            <a:pPr algn="just">
              <a:lnSpc>
                <a:spcPts val="1100"/>
              </a:lnSpc>
            </a:pPr>
            <a:r>
              <a:rPr lang="fr-FR" sz="1000" dirty="0">
                <a:latin typeface="Caviar Dreams" panose="020B0402020204020504" pitchFamily="34" charset="0"/>
              </a:rPr>
              <a:t>Pays Basque, du 14 au 18 octobre 2020</a:t>
            </a:r>
          </a:p>
          <a:p>
            <a:pPr algn="just">
              <a:lnSpc>
                <a:spcPts val="1100"/>
              </a:lnSpc>
            </a:pPr>
            <a:r>
              <a:rPr lang="fr-FR" sz="1000" dirty="0">
                <a:latin typeface="Caviar Dreams" panose="020B0402020204020504" pitchFamily="34" charset="0"/>
              </a:rPr>
              <a:t>Quatre jours d'exploration au Pays basque</a:t>
            </a:r>
          </a:p>
          <a:p>
            <a:pPr algn="just">
              <a:lnSpc>
                <a:spcPts val="1100"/>
              </a:lnSpc>
            </a:pPr>
            <a:r>
              <a:rPr lang="fr-FR" sz="1000" dirty="0">
                <a:latin typeface="Caviar Dreams" panose="020B0402020204020504" pitchFamily="34" charset="0"/>
              </a:rPr>
              <a:t>« La région est une destination touristique populaire »</a:t>
            </a:r>
          </a:p>
          <a:p>
            <a:pPr algn="just">
              <a:lnSpc>
                <a:spcPts val="1100"/>
              </a:lnSpc>
            </a:pPr>
            <a:r>
              <a:rPr lang="fr-FR" sz="1000" dirty="0">
                <a:latin typeface="Caviar Dreams" panose="020B0402020204020504" pitchFamily="34" charset="0"/>
              </a:rPr>
              <a:t>Le Pays basque inclut trois anciennes provinces françaises dans le nord-est du Pays basque traditionnel des deux côtés des Pyrénées, à savoir la Basse-Navarre, Labourd et Soule. Bayonne et Biarritz sont les villes les plus importantes. La région est une destination touristique populaire.</a:t>
            </a:r>
          </a:p>
          <a:p>
            <a:endParaRPr lang="fr-FR" dirty="0"/>
          </a:p>
        </p:txBody>
      </p:sp>
      <p:sp>
        <p:nvSpPr>
          <p:cNvPr id="14" name="ZoneTexte 13">
            <a:extLst>
              <a:ext uri="{FF2B5EF4-FFF2-40B4-BE49-F238E27FC236}">
                <a16:creationId xmlns:a16="http://schemas.microsoft.com/office/drawing/2014/main" id="{18813146-3E41-424D-805B-D494D3A672CD}"/>
              </a:ext>
            </a:extLst>
          </p:cNvPr>
          <p:cNvSpPr txBox="1"/>
          <p:nvPr/>
        </p:nvSpPr>
        <p:spPr>
          <a:xfrm>
            <a:off x="2476929" y="2498624"/>
            <a:ext cx="1850443" cy="4247317"/>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courante du Pays basque depuis des centaines d’années. Le terme « </a:t>
            </a:r>
            <a:r>
              <a:rPr lang="fr-FR" sz="800" dirty="0" err="1">
                <a:latin typeface="Caviar Dreams" panose="020B0402020204020504" pitchFamily="34" charset="0"/>
              </a:rPr>
              <a:t>kintoa</a:t>
            </a:r>
            <a:r>
              <a:rPr lang="fr-FR" sz="800" dirty="0">
                <a:latin typeface="Caviar Dreams" panose="020B0402020204020504" pitchFamily="34" charset="0"/>
              </a:rPr>
              <a:t> » est dérivé du mot « </a:t>
            </a:r>
            <a:r>
              <a:rPr lang="fr-FR" sz="800" dirty="0" err="1">
                <a:latin typeface="Caviar Dreams" panose="020B0402020204020504" pitchFamily="34" charset="0"/>
              </a:rPr>
              <a:t>quinta</a:t>
            </a:r>
            <a:r>
              <a:rPr lang="fr-FR" sz="800" dirty="0">
                <a:latin typeface="Caviar Dreams" panose="020B0402020204020504" pitchFamily="34" charset="0"/>
              </a:rPr>
              <a:t> », le nom de la taxe payée à l’époque du Royaume de Navarre (lorsqu’un cochon sur cinq devait être remis au roi).</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C’est à Saint-Jean-Pied-de-Port, un autre « Plus beau village de France », que nous avons déjeuné. Au cœur de la ville, nous nous sommes attablés au Café </a:t>
            </a:r>
            <a:r>
              <a:rPr lang="fr-FR" sz="800" dirty="0" err="1">
                <a:latin typeface="Caviar Dreams" panose="020B0402020204020504" pitchFamily="34" charset="0"/>
              </a:rPr>
              <a:t>Ttipia</a:t>
            </a:r>
            <a:r>
              <a:rPr lang="fr-FR" sz="800" dirty="0">
                <a:latin typeface="Caviar Dreams" panose="020B0402020204020504" pitchFamily="34" charset="0"/>
              </a:rPr>
              <a:t> où nous avons découvert nombre de ses produits faits maison, surtout ceux à base de canard et de cochon.</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Vendredi 16 octobre</a:t>
            </a:r>
          </a:p>
          <a:p>
            <a:pPr algn="just">
              <a:lnSpc>
                <a:spcPts val="900"/>
              </a:lnSpc>
            </a:pPr>
            <a:r>
              <a:rPr lang="fr-FR" sz="800" dirty="0">
                <a:latin typeface="Caviar Dreams" panose="020B0402020204020504" pitchFamily="34" charset="0"/>
              </a:rPr>
              <a:t>La matinée a été consacrée à l’Assemblée Générale Annuelle du Bailliage de France, qui a eu lieu au Grand Hôtel Thalasso &amp; Spa à Saint-Jean-de-Luz.</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Ceux qui n’assistaient pas à la réunion ont pu participer à une visite du Moulin de </a:t>
            </a:r>
            <a:r>
              <a:rPr lang="fr-FR" sz="800" dirty="0" err="1">
                <a:latin typeface="Caviar Dreams" panose="020B0402020204020504" pitchFamily="34" charset="0"/>
              </a:rPr>
              <a:t>Bassilour</a:t>
            </a:r>
            <a:r>
              <a:rPr lang="fr-FR" sz="800" dirty="0">
                <a:latin typeface="Caviar Dreams" panose="020B0402020204020504" pitchFamily="34" charset="0"/>
              </a:rPr>
              <a:t>, datant de 1741 et plus vieux moulin à eau du sud de la France. Il fonctionne avec une « roue volante » (horizontale), un système utilisé à l’époque des Romains. Différents types de farine biologique y sont produits, ainsi que des pains et des gâteaux.</a:t>
            </a:r>
          </a:p>
          <a:p>
            <a:pPr algn="just">
              <a:lnSpc>
                <a:spcPts val="900"/>
              </a:lnSpc>
            </a:pPr>
            <a:endParaRPr lang="fr-FR" sz="800" dirty="0">
              <a:latin typeface="Caviar Dreams" panose="020B0402020204020504" pitchFamily="34" charset="0"/>
            </a:endParaRPr>
          </a:p>
        </p:txBody>
      </p:sp>
      <p:sp>
        <p:nvSpPr>
          <p:cNvPr id="16" name="ZoneTexte 15">
            <a:extLst>
              <a:ext uri="{FF2B5EF4-FFF2-40B4-BE49-F238E27FC236}">
                <a16:creationId xmlns:a16="http://schemas.microsoft.com/office/drawing/2014/main" id="{0B48CC44-4AA8-43A7-BB7B-6B4C89906D77}"/>
              </a:ext>
            </a:extLst>
          </p:cNvPr>
          <p:cNvSpPr txBox="1"/>
          <p:nvPr/>
        </p:nvSpPr>
        <p:spPr>
          <a:xfrm>
            <a:off x="5605959" y="4610278"/>
            <a:ext cx="2498463" cy="2054409"/>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Pour le déjeuner, nous sommes passés en Espagne au Bar-</a:t>
            </a:r>
            <a:r>
              <a:rPr lang="fr-FR" sz="800" dirty="0" err="1">
                <a:latin typeface="Caviar Dreams" panose="020B0402020204020504" pitchFamily="34" charset="0"/>
              </a:rPr>
              <a:t>Restaurante</a:t>
            </a:r>
            <a:r>
              <a:rPr lang="fr-FR" sz="800" dirty="0">
                <a:latin typeface="Caviar Dreams" panose="020B0402020204020504" pitchFamily="34" charset="0"/>
              </a:rPr>
              <a:t> </a:t>
            </a:r>
            <a:r>
              <a:rPr lang="fr-FR" sz="800" dirty="0" err="1">
                <a:latin typeface="Caviar Dreams" panose="020B0402020204020504" pitchFamily="34" charset="0"/>
              </a:rPr>
              <a:t>Ganbara</a:t>
            </a:r>
            <a:r>
              <a:rPr lang="fr-FR" sz="800" dirty="0">
                <a:latin typeface="Caviar Dreams" panose="020B0402020204020504" pitchFamily="34" charset="0"/>
              </a:rPr>
              <a:t> à </a:t>
            </a:r>
            <a:r>
              <a:rPr lang="fr-FR" sz="800" dirty="0" err="1">
                <a:latin typeface="Caviar Dreams" panose="020B0402020204020504" pitchFamily="34" charset="0"/>
              </a:rPr>
              <a:t>Donostia</a:t>
            </a:r>
            <a:r>
              <a:rPr lang="fr-FR" sz="800" dirty="0">
                <a:latin typeface="Caviar Dreams" panose="020B0402020204020504" pitchFamily="34" charset="0"/>
              </a:rPr>
              <a:t>, San </a:t>
            </a:r>
            <a:r>
              <a:rPr lang="fr-FR" sz="800" dirty="0" err="1">
                <a:latin typeface="Caviar Dreams" panose="020B0402020204020504" pitchFamily="34" charset="0"/>
              </a:rPr>
              <a:t>Sebastián</a:t>
            </a:r>
            <a:r>
              <a:rPr lang="fr-FR" sz="800" dirty="0">
                <a:latin typeface="Caviar Dreams" panose="020B0402020204020504" pitchFamily="34" charset="0"/>
              </a:rPr>
              <a:t>. Une visite à pied de la ville a suivi.</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En fin d’après-midi, nous avons pris la direction de la Cidrerie </a:t>
            </a:r>
            <a:r>
              <a:rPr lang="fr-FR" sz="800" dirty="0" err="1">
                <a:latin typeface="Caviar Dreams" panose="020B0402020204020504" pitchFamily="34" charset="0"/>
              </a:rPr>
              <a:t>Zapian</a:t>
            </a:r>
            <a:r>
              <a:rPr lang="fr-FR" sz="800" dirty="0">
                <a:latin typeface="Caviar Dreams" panose="020B0402020204020504" pitchFamily="34" charset="0"/>
              </a:rPr>
              <a:t> à </a:t>
            </a:r>
            <a:r>
              <a:rPr lang="fr-FR" sz="800" dirty="0" err="1">
                <a:latin typeface="Caviar Dreams" panose="020B0402020204020504" pitchFamily="34" charset="0"/>
              </a:rPr>
              <a:t>Astigarraga</a:t>
            </a:r>
            <a:r>
              <a:rPr lang="fr-FR" sz="800" dirty="0">
                <a:latin typeface="Caviar Dreams" panose="020B0402020204020504" pitchFamily="34" charset="0"/>
              </a:rPr>
              <a:t>. Des documents écrits évoquent la fabrication de cidre de pomme dans le Pays basque dès le 11e siècle. La plupart des fermes avaient un verger et de nombreux lieux avaient des noms en rapport à la production de pommes ou de cidre. Au 16e siècle, le cidre était la seule solution que les marins basques qui chassaient la baleine ou pêchaient la morue avaient pour éviter le scorbut et les problèmes d’eau potable en mer.</a:t>
            </a:r>
          </a:p>
          <a:p>
            <a:pPr algn="just">
              <a:lnSpc>
                <a:spcPts val="900"/>
              </a:lnSpc>
            </a:pPr>
            <a:endParaRPr lang="fr-FR" sz="800" dirty="0">
              <a:latin typeface="Caviar Dreams" panose="020B0402020204020504" pitchFamily="34" charset="0"/>
            </a:endParaRPr>
          </a:p>
        </p:txBody>
      </p:sp>
      <p:pic>
        <p:nvPicPr>
          <p:cNvPr id="9" name="Image 8">
            <a:extLst>
              <a:ext uri="{FF2B5EF4-FFF2-40B4-BE49-F238E27FC236}">
                <a16:creationId xmlns:a16="http://schemas.microsoft.com/office/drawing/2014/main" id="{4BC2F9A8-DBC6-449A-B70E-73642CE54F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29"/>
          <a:stretch/>
        </p:blipFill>
        <p:spPr>
          <a:xfrm>
            <a:off x="5658917" y="534544"/>
            <a:ext cx="2409388" cy="3848141"/>
          </a:xfrm>
          <a:prstGeom prst="rect">
            <a:avLst/>
          </a:prstGeom>
        </p:spPr>
      </p:pic>
      <p:sp>
        <p:nvSpPr>
          <p:cNvPr id="10" name="ZoneTexte 9">
            <a:extLst>
              <a:ext uri="{FF2B5EF4-FFF2-40B4-BE49-F238E27FC236}">
                <a16:creationId xmlns:a16="http://schemas.microsoft.com/office/drawing/2014/main" id="{841C1DF0-45CB-4742-8105-1EFFB7CC947C}"/>
              </a:ext>
            </a:extLst>
          </p:cNvPr>
          <p:cNvSpPr txBox="1"/>
          <p:nvPr/>
        </p:nvSpPr>
        <p:spPr>
          <a:xfrm>
            <a:off x="226570" y="6515838"/>
            <a:ext cx="384990" cy="215444"/>
          </a:xfrm>
          <a:prstGeom prst="rect">
            <a:avLst/>
          </a:prstGeom>
          <a:noFill/>
        </p:spPr>
        <p:txBody>
          <a:bodyPr wrap="square" rtlCol="0">
            <a:spAutoFit/>
          </a:bodyPr>
          <a:lstStyle/>
          <a:p>
            <a:r>
              <a:rPr lang="fr-FR" sz="800" b="1" dirty="0">
                <a:latin typeface="Caviar Dreams" panose="020B0402020204020504" pitchFamily="34" charset="0"/>
              </a:rPr>
              <a:t>11</a:t>
            </a:r>
          </a:p>
        </p:txBody>
      </p:sp>
    </p:spTree>
    <p:extLst>
      <p:ext uri="{BB962C8B-B14F-4D97-AF65-F5344CB8AC3E}">
        <p14:creationId xmlns:p14="http://schemas.microsoft.com/office/powerpoint/2010/main" val="95882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A6915E"/>
                </a:solidFill>
                <a:latin typeface="Caviar Dreams" panose="020B0402020204020504" pitchFamily="34" charset="0"/>
              </a:rPr>
              <a:t>La Chaîne </a:t>
            </a:r>
            <a:r>
              <a:rPr lang="fr-FR" sz="1700" dirty="0" err="1">
                <a:solidFill>
                  <a:srgbClr val="A6915E"/>
                </a:solidFill>
                <a:latin typeface="Caviar Dreams" panose="020B0402020204020504" pitchFamily="34" charset="0"/>
              </a:rPr>
              <a:t>OnLine</a:t>
            </a:r>
            <a:r>
              <a:rPr lang="fr-FR" sz="1700" dirty="0">
                <a:solidFill>
                  <a:srgbClr val="A6915E"/>
                </a:solidFill>
                <a:latin typeface="Caviar Dreams" panose="020B0402020204020504" pitchFamily="34" charset="0"/>
              </a:rPr>
              <a:t> </a:t>
            </a:r>
          </a:p>
          <a:p>
            <a:pPr algn="ctr"/>
            <a:r>
              <a:rPr lang="fr-FR" sz="1700" dirty="0">
                <a:solidFill>
                  <a:srgbClr val="A6915E"/>
                </a:solidFill>
                <a:latin typeface="Caviar Dreams" panose="020B0402020204020504" pitchFamily="34" charset="0"/>
              </a:rPr>
              <a:t>parle du Bailliage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5DB02CC-B2E1-4321-9266-0767A96016D6}"/>
              </a:ext>
            </a:extLst>
          </p:cNvPr>
          <p:cNvSpPr txBox="1"/>
          <p:nvPr/>
        </p:nvSpPr>
        <p:spPr>
          <a:xfrm>
            <a:off x="539552" y="1070010"/>
            <a:ext cx="3672408" cy="510396"/>
          </a:xfrm>
          <a:prstGeom prst="rect">
            <a:avLst/>
          </a:prstGeom>
          <a:noFill/>
        </p:spPr>
        <p:txBody>
          <a:bodyPr wrap="square" rtlCol="0">
            <a:spAutoFit/>
          </a:bodyPr>
          <a:lstStyle/>
          <a:p>
            <a:pPr algn="just">
              <a:lnSpc>
                <a:spcPts val="1100"/>
              </a:lnSpc>
            </a:pPr>
            <a:r>
              <a:rPr lang="fr-FR" sz="1000" dirty="0">
                <a:latin typeface="Caviar Dreams" panose="020B0402020204020504" pitchFamily="34" charset="0"/>
              </a:rPr>
              <a:t>France Grand Chapitre (SUITE)</a:t>
            </a:r>
          </a:p>
          <a:p>
            <a:endParaRPr lang="fr-FR" dirty="0"/>
          </a:p>
        </p:txBody>
      </p:sp>
      <p:sp>
        <p:nvSpPr>
          <p:cNvPr id="9" name="ZoneTexte 8">
            <a:extLst>
              <a:ext uri="{FF2B5EF4-FFF2-40B4-BE49-F238E27FC236}">
                <a16:creationId xmlns:a16="http://schemas.microsoft.com/office/drawing/2014/main" id="{545C1908-0CC5-4227-9F53-3C72267BACAC}"/>
              </a:ext>
            </a:extLst>
          </p:cNvPr>
          <p:cNvSpPr txBox="1"/>
          <p:nvPr/>
        </p:nvSpPr>
        <p:spPr>
          <a:xfrm>
            <a:off x="2461038" y="1464989"/>
            <a:ext cx="1850442" cy="5286062"/>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en basque) situé dans un vieux corps de ferme aux volets rouges, niché au cœur d’un jardin verdoyant regorgeant de fleurs.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Conformément au thème général du Grand Chapitre, le restaurant privilégie les produits basques.</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Nous nous sommes ensuite rendus au Gala des Intronisations, qui a débuté par la Cérémonie des Intronisations, présidée par Claire Veaux, Membre Honoraire du Conseil Magistral et ancien Chancelier de France. La cérémonie a eu lieu à la Villa </a:t>
            </a:r>
            <a:r>
              <a:rPr lang="fr-FR" sz="800" dirty="0" err="1">
                <a:latin typeface="Caviar Dreams" panose="020B0402020204020504" pitchFamily="34" charset="0"/>
              </a:rPr>
              <a:t>Arnaga</a:t>
            </a:r>
            <a:r>
              <a:rPr lang="fr-FR" sz="800" dirty="0">
                <a:latin typeface="Caviar Dreams" panose="020B0402020204020504" pitchFamily="34" charset="0"/>
              </a:rPr>
              <a:t> à Cambo-les-Bains, où nous avons été accueillis par le maire, Christian Devèze.</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Le Dîner de Gala s’est déroulé à l’Auberge Basque, 1 étoile Michelin, à Saint-Pée-sur-Nivelle. Renommé pour ses plats raffinés, colorés et naturels, préparés avec des produits emblématiques du Pays basque, cet établissement propose une cuisine basque authentique, telle qu’interprétée par le Chef Cédric Béchade.</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Notons que Philippe de </a:t>
            </a:r>
            <a:r>
              <a:rPr lang="fr-FR" sz="800" dirty="0" err="1">
                <a:latin typeface="Caviar Dreams" panose="020B0402020204020504" pitchFamily="34" charset="0"/>
              </a:rPr>
              <a:t>Lur</a:t>
            </a:r>
            <a:r>
              <a:rPr lang="fr-FR" sz="800" dirty="0">
                <a:latin typeface="Caviar Dreams" panose="020B0402020204020504" pitchFamily="34" charset="0"/>
              </a:rPr>
              <a:t>-Saluces nous a très élégamment offert son Sauternes « Château de Fargues », un domaine qui appartient à la famille </a:t>
            </a:r>
            <a:r>
              <a:rPr lang="fr-FR" sz="800" dirty="0" err="1">
                <a:latin typeface="Caviar Dreams" panose="020B0402020204020504" pitchFamily="34" charset="0"/>
              </a:rPr>
              <a:t>Lur</a:t>
            </a:r>
            <a:r>
              <a:rPr lang="fr-FR" sz="800" dirty="0">
                <a:latin typeface="Caviar Dreams" panose="020B0402020204020504" pitchFamily="34" charset="0"/>
              </a:rPr>
              <a:t>-Saluces depuis 1472 ! [Ndlr : la famille était le propriétaire du célèbre Château d’</a:t>
            </a:r>
            <a:r>
              <a:rPr lang="fr-FR" sz="800" dirty="0" err="1">
                <a:latin typeface="Caviar Dreams" panose="020B0402020204020504" pitchFamily="34" charset="0"/>
              </a:rPr>
              <a:t>Yquem</a:t>
            </a:r>
            <a:r>
              <a:rPr lang="fr-FR" sz="800" dirty="0">
                <a:latin typeface="Caviar Dreams" panose="020B0402020204020504" pitchFamily="34" charset="0"/>
              </a:rPr>
              <a:t> jusqu’en 1999].</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Dimanche 18 octobre</a:t>
            </a:r>
          </a:p>
          <a:p>
            <a:pPr algn="just">
              <a:lnSpc>
                <a:spcPts val="900"/>
              </a:lnSpc>
            </a:pPr>
            <a:r>
              <a:rPr lang="fr-FR" sz="800" dirty="0">
                <a:latin typeface="Caviar Dreams" panose="020B0402020204020504" pitchFamily="34" charset="0"/>
              </a:rPr>
              <a:t>À l’occasion de ce Grand </a:t>
            </a:r>
            <a:r>
              <a:rPr lang="fr-FR" sz="800" spc="10" dirty="0">
                <a:latin typeface="Caviar Dreams" panose="020B0402020204020504" pitchFamily="34" charset="0"/>
              </a:rPr>
              <a:t>Chapitre, Jules Julien, Président du </a:t>
            </a:r>
          </a:p>
        </p:txBody>
      </p:sp>
      <p:pic>
        <p:nvPicPr>
          <p:cNvPr id="13" name="Image 12" descr="Une image contenant texte, personne, gens, différent&#10;&#10;Description générée automatiquement">
            <a:extLst>
              <a:ext uri="{FF2B5EF4-FFF2-40B4-BE49-F238E27FC236}">
                <a16:creationId xmlns:a16="http://schemas.microsoft.com/office/drawing/2014/main" id="{5DD38700-EC0A-4193-A8AB-476340BBD9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8"/>
          <a:stretch/>
        </p:blipFill>
        <p:spPr>
          <a:xfrm>
            <a:off x="5670987" y="553188"/>
            <a:ext cx="2401830" cy="3550541"/>
          </a:xfrm>
          <a:prstGeom prst="rect">
            <a:avLst/>
          </a:prstGeom>
        </p:spPr>
      </p:pic>
      <p:sp>
        <p:nvSpPr>
          <p:cNvPr id="15" name="ZoneTexte 14">
            <a:extLst>
              <a:ext uri="{FF2B5EF4-FFF2-40B4-BE49-F238E27FC236}">
                <a16:creationId xmlns:a16="http://schemas.microsoft.com/office/drawing/2014/main" id="{0B3E6FA7-CE65-4F22-B1BB-15E201C4F0C3}"/>
              </a:ext>
            </a:extLst>
          </p:cNvPr>
          <p:cNvSpPr txBox="1"/>
          <p:nvPr/>
        </p:nvSpPr>
        <p:spPr>
          <a:xfrm>
            <a:off x="565346" y="1464989"/>
            <a:ext cx="1850442" cy="5286062"/>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En continuant sur le thème des rencontres avec les meilleurs producteurs, nous nous sommes rendus à Txogitxu chez </a:t>
            </a:r>
            <a:r>
              <a:rPr lang="fr-FR" sz="800" dirty="0" err="1">
                <a:latin typeface="Caviar Dreams" panose="020B0402020204020504" pitchFamily="34" charset="0"/>
              </a:rPr>
              <a:t>Imanol</a:t>
            </a:r>
            <a:r>
              <a:rPr lang="fr-FR" sz="800" dirty="0">
                <a:latin typeface="Caviar Dreams" panose="020B0402020204020504" pitchFamily="34" charset="0"/>
              </a:rPr>
              <a:t> Jaca, surnommé « le boucher basque », pour visiter et dîner au club gastronomique « El Sauce » à Txogitxu. Après une merveilleuse soirée d’hospitalité et de mets remarquables, nous sommes rentrés en France tard dans la nuit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Samedi 17 octobre</a:t>
            </a:r>
          </a:p>
          <a:p>
            <a:pPr algn="just">
              <a:lnSpc>
                <a:spcPts val="900"/>
              </a:lnSpc>
            </a:pPr>
            <a:r>
              <a:rPr lang="fr-FR" sz="800" dirty="0">
                <a:latin typeface="Caviar Dreams" panose="020B0402020204020504" pitchFamily="34" charset="0"/>
              </a:rPr>
              <a:t>Un départ très matinal en car nous a conduits à la Maison </a:t>
            </a:r>
            <a:r>
              <a:rPr lang="fr-FR" sz="800" dirty="0" err="1">
                <a:latin typeface="Caviar Dreams" panose="020B0402020204020504" pitchFamily="34" charset="0"/>
              </a:rPr>
              <a:t>Maison</a:t>
            </a:r>
            <a:r>
              <a:rPr lang="fr-FR" sz="800" dirty="0">
                <a:latin typeface="Caviar Dreams" panose="020B0402020204020504" pitchFamily="34" charset="0"/>
              </a:rPr>
              <a:t> </a:t>
            </a:r>
            <a:r>
              <a:rPr lang="fr-FR" sz="800" dirty="0" err="1">
                <a:latin typeface="Caviar Dreams" panose="020B0402020204020504" pitchFamily="34" charset="0"/>
              </a:rPr>
              <a:t>Montauzer</a:t>
            </a:r>
            <a:r>
              <a:rPr lang="fr-FR" sz="800" dirty="0">
                <a:latin typeface="Caviar Dreams" panose="020B0402020204020504" pitchFamily="34" charset="0"/>
              </a:rPr>
              <a:t> à </a:t>
            </a:r>
            <a:r>
              <a:rPr lang="fr-FR" sz="800" dirty="0" err="1">
                <a:latin typeface="Caviar Dreams" panose="020B0402020204020504" pitchFamily="34" charset="0"/>
              </a:rPr>
              <a:t>Guich</a:t>
            </a:r>
            <a:r>
              <a:rPr lang="fr-FR" sz="800" dirty="0">
                <a:latin typeface="Caviar Dreams" panose="020B0402020204020504" pitchFamily="34" charset="0"/>
              </a:rPr>
              <a:t> . En 1984, trois éleveurs ont rencontré 3 bouchers. L’artisan charcutier </a:t>
            </a:r>
            <a:r>
              <a:rPr lang="fr-FR" sz="800" dirty="0" err="1">
                <a:latin typeface="Caviar Dreams" panose="020B0402020204020504" pitchFamily="34" charset="0"/>
              </a:rPr>
              <a:t>Montauzer</a:t>
            </a:r>
            <a:r>
              <a:rPr lang="fr-FR" sz="800" dirty="0">
                <a:latin typeface="Caviar Dreams" panose="020B0402020204020504" pitchFamily="34" charset="0"/>
              </a:rPr>
              <a:t> a accepté de se conformer à des spécifications strictes de production de viande séchée, afin de produire la « Rolls-Royce » du jambon de Bayonne. Le produit a connu un succès immédiat. Les plus grands chefs du monde se pressent aux portes de l’entreprise !</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Nous avons ensuite visité </a:t>
            </a:r>
            <a:r>
              <a:rPr lang="fr-FR" sz="800" dirty="0" err="1">
                <a:latin typeface="Caviar Dreams" panose="020B0402020204020504" pitchFamily="34" charset="0"/>
              </a:rPr>
              <a:t>Egiategia</a:t>
            </a:r>
            <a:r>
              <a:rPr lang="fr-FR" sz="800" dirty="0">
                <a:latin typeface="Caviar Dreams" panose="020B0402020204020504" pitchFamily="34" charset="0"/>
              </a:rPr>
              <a:t> à Ciboure où nous avons été accueillis par Emmanuel </a:t>
            </a:r>
            <a:r>
              <a:rPr lang="fr-FR" sz="800" dirty="0" err="1">
                <a:latin typeface="Caviar Dreams" panose="020B0402020204020504" pitchFamily="34" charset="0"/>
              </a:rPr>
              <a:t>Poirmeur</a:t>
            </a:r>
            <a:r>
              <a:rPr lang="fr-FR" sz="800" dirty="0">
                <a:latin typeface="Caviar Dreams" panose="020B0402020204020504" pitchFamily="34" charset="0"/>
              </a:rPr>
              <a:t>. En 2007, il a déposé un brevet pour la vinification et le vieillissement des vins sous l’océan. Ce processus spécifique consiste à réaliser la fermentation dans des cuves à une profondeur de 15 mètres dans l’océan, au large de Saint-Jean-de-Luz. Découvrir ce processus innovant a été extrêmement intéressant. </a:t>
            </a:r>
          </a:p>
          <a:p>
            <a:pPr algn="just">
              <a:lnSpc>
                <a:spcPts val="900"/>
              </a:lnSpc>
            </a:pPr>
            <a:endParaRPr lang="fr-FR" sz="800" dirty="0">
              <a:latin typeface="Caviar Dreams" panose="020B0402020204020504" pitchFamily="34" charset="0"/>
            </a:endParaRPr>
          </a:p>
          <a:p>
            <a:pPr algn="just">
              <a:lnSpc>
                <a:spcPts val="900"/>
              </a:lnSpc>
            </a:pPr>
            <a:r>
              <a:rPr lang="fr-FR" sz="800" spc="-30" dirty="0">
                <a:latin typeface="Caviar Dreams" panose="020B0402020204020504" pitchFamily="34" charset="0"/>
              </a:rPr>
              <a:t>Pour le déjeuner, nous sommes retournés à Saint-Jean-de-Luz, au Restaurant </a:t>
            </a:r>
            <a:r>
              <a:rPr lang="fr-FR" sz="800" spc="-30" dirty="0" err="1">
                <a:latin typeface="Caviar Dreams" panose="020B0402020204020504" pitchFamily="34" charset="0"/>
              </a:rPr>
              <a:t>Tokiko</a:t>
            </a:r>
            <a:r>
              <a:rPr lang="fr-FR" sz="800" spc="-30" dirty="0">
                <a:latin typeface="Caviar Dreams" panose="020B0402020204020504" pitchFamily="34" charset="0"/>
              </a:rPr>
              <a:t> (qui signifie « local »</a:t>
            </a:r>
          </a:p>
        </p:txBody>
      </p:sp>
      <p:sp>
        <p:nvSpPr>
          <p:cNvPr id="19" name="ZoneTexte 18">
            <a:extLst>
              <a:ext uri="{FF2B5EF4-FFF2-40B4-BE49-F238E27FC236}">
                <a16:creationId xmlns:a16="http://schemas.microsoft.com/office/drawing/2014/main" id="{E5035C75-FED8-453B-913B-D480CDA611D3}"/>
              </a:ext>
            </a:extLst>
          </p:cNvPr>
          <p:cNvSpPr txBox="1"/>
          <p:nvPr/>
        </p:nvSpPr>
        <p:spPr>
          <a:xfrm>
            <a:off x="5602024" y="4395952"/>
            <a:ext cx="2557600" cy="2169825"/>
          </a:xfrm>
          <a:prstGeom prst="rect">
            <a:avLst/>
          </a:prstGeom>
          <a:noFill/>
        </p:spPr>
        <p:txBody>
          <a:bodyPr wrap="square" rtlCol="0">
            <a:spAutoFit/>
          </a:bodyPr>
          <a:lstStyle/>
          <a:p>
            <a:pPr algn="just">
              <a:lnSpc>
                <a:spcPts val="900"/>
              </a:lnSpc>
            </a:pPr>
            <a:r>
              <a:rPr lang="fr-FR" sz="800" dirty="0">
                <a:latin typeface="Caviar Dreams" panose="020B0402020204020504" pitchFamily="34" charset="0"/>
              </a:rPr>
              <a:t>« Club Comte de Monte-Cristo » a inauguré le Club de cigares du Bailliage de France. En compagnie de l’Échanson Florent Martin, Premier Sommelier du Four Seasons George V Paris, il a exploré la relation entre l’armagnac et les cigares. Florent a également animé un cours de mixologie avec des cocktails liés au Pays basque.</a:t>
            </a:r>
          </a:p>
          <a:p>
            <a:pPr algn="just">
              <a:lnSpc>
                <a:spcPts val="900"/>
              </a:lnSpc>
            </a:pPr>
            <a:endParaRPr lang="fr-FR" sz="800" dirty="0">
              <a:latin typeface="Caviar Dreams" panose="020B0402020204020504" pitchFamily="34" charset="0"/>
            </a:endParaRPr>
          </a:p>
          <a:p>
            <a:pPr algn="just">
              <a:lnSpc>
                <a:spcPts val="900"/>
              </a:lnSpc>
            </a:pPr>
            <a:r>
              <a:rPr lang="fr-FR" sz="800" dirty="0">
                <a:latin typeface="Caviar Dreams" panose="020B0402020204020504" pitchFamily="34" charset="0"/>
              </a:rPr>
              <a:t>Conclusion</a:t>
            </a:r>
          </a:p>
          <a:p>
            <a:pPr algn="just">
              <a:lnSpc>
                <a:spcPts val="900"/>
              </a:lnSpc>
            </a:pPr>
            <a:r>
              <a:rPr lang="fr-FR" sz="800" dirty="0">
                <a:latin typeface="Caviar Dreams" panose="020B0402020204020504" pitchFamily="34" charset="0"/>
              </a:rPr>
              <a:t>La gastronomie du Pays basque français tire sa réputation de ses produits locaux issus de petites fermes et de producteurs familiaux. Tout est question de respect des traditions et du savoir-faire. Les producteurs passionnés et fascinants que nous avons découverts lors du programme de ce Grand Chapitre ont été sélectionnés avec grand plaisir, pour présenter cette magnifique région du sud-ouest de la France aux participants.</a:t>
            </a:r>
          </a:p>
        </p:txBody>
      </p:sp>
      <p:sp>
        <p:nvSpPr>
          <p:cNvPr id="10" name="ZoneTexte 9">
            <a:extLst>
              <a:ext uri="{FF2B5EF4-FFF2-40B4-BE49-F238E27FC236}">
                <a16:creationId xmlns:a16="http://schemas.microsoft.com/office/drawing/2014/main" id="{CFFA831A-66E6-4F21-8EDF-964DFA4E3B29}"/>
              </a:ext>
            </a:extLst>
          </p:cNvPr>
          <p:cNvSpPr txBox="1"/>
          <p:nvPr/>
        </p:nvSpPr>
        <p:spPr>
          <a:xfrm>
            <a:off x="226570" y="6515838"/>
            <a:ext cx="456998" cy="215444"/>
          </a:xfrm>
          <a:prstGeom prst="rect">
            <a:avLst/>
          </a:prstGeom>
          <a:noFill/>
        </p:spPr>
        <p:txBody>
          <a:bodyPr wrap="square" rtlCol="0">
            <a:spAutoFit/>
          </a:bodyPr>
          <a:lstStyle/>
          <a:p>
            <a:r>
              <a:rPr lang="fr-FR" sz="800" b="1" dirty="0">
                <a:latin typeface="Caviar Dreams" panose="020B0402020204020504" pitchFamily="34" charset="0"/>
              </a:rPr>
              <a:t>13</a:t>
            </a:r>
          </a:p>
        </p:txBody>
      </p:sp>
    </p:spTree>
    <p:extLst>
      <p:ext uri="{BB962C8B-B14F-4D97-AF65-F5344CB8AC3E}">
        <p14:creationId xmlns:p14="http://schemas.microsoft.com/office/powerpoint/2010/main" val="233021049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6067</TotalTime>
  <Words>4239</Words>
  <Application>Microsoft Office PowerPoint</Application>
  <PresentationFormat>Affichage à l'écran (4:3)</PresentationFormat>
  <Paragraphs>417</Paragraphs>
  <Slides>13</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Arial</vt:lpstr>
      <vt:lpstr>Bella Donna</vt:lpstr>
      <vt:lpstr>Calibri</vt:lpstr>
      <vt:lpstr>Caviar Dreams</vt:lpstr>
      <vt:lpstr>Cheddar Jack</vt:lpstr>
      <vt:lpstr>Garamond</vt:lpstr>
      <vt:lpstr>JaneAusten</vt:lpstr>
      <vt:lpstr>Volstead</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Hermine</dc:creator>
  <cp:lastModifiedBy>laurent poultier du mesnil</cp:lastModifiedBy>
  <cp:revision>365</cp:revision>
  <dcterms:created xsi:type="dcterms:W3CDTF">2015-01-14T20:13:14Z</dcterms:created>
  <dcterms:modified xsi:type="dcterms:W3CDTF">2020-12-09T19:34:41Z</dcterms:modified>
</cp:coreProperties>
</file>